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2" r:id="rId1"/>
  </p:sldMasterIdLst>
  <p:notesMasterIdLst>
    <p:notesMasterId r:id="rId87"/>
  </p:notesMasterIdLst>
  <p:sldIdLst>
    <p:sldId id="274" r:id="rId2"/>
    <p:sldId id="314" r:id="rId3"/>
    <p:sldId id="367" r:id="rId4"/>
    <p:sldId id="258" r:id="rId5"/>
    <p:sldId id="378" r:id="rId6"/>
    <p:sldId id="379" r:id="rId7"/>
    <p:sldId id="380" r:id="rId8"/>
    <p:sldId id="381" r:id="rId9"/>
    <p:sldId id="382" r:id="rId10"/>
    <p:sldId id="383" r:id="rId11"/>
    <p:sldId id="384" r:id="rId12"/>
    <p:sldId id="388" r:id="rId13"/>
    <p:sldId id="385" r:id="rId14"/>
    <p:sldId id="368" r:id="rId15"/>
    <p:sldId id="386" r:id="rId16"/>
    <p:sldId id="387" r:id="rId17"/>
    <p:sldId id="389" r:id="rId18"/>
    <p:sldId id="390" r:id="rId19"/>
    <p:sldId id="391" r:id="rId20"/>
    <p:sldId id="392" r:id="rId21"/>
    <p:sldId id="393" r:id="rId22"/>
    <p:sldId id="394" r:id="rId23"/>
    <p:sldId id="395" r:id="rId24"/>
    <p:sldId id="396" r:id="rId25"/>
    <p:sldId id="397" r:id="rId26"/>
    <p:sldId id="398" r:id="rId27"/>
    <p:sldId id="369" r:id="rId28"/>
    <p:sldId id="399" r:id="rId29"/>
    <p:sldId id="417" r:id="rId30"/>
    <p:sldId id="401" r:id="rId31"/>
    <p:sldId id="400" r:id="rId32"/>
    <p:sldId id="402" r:id="rId33"/>
    <p:sldId id="403" r:id="rId34"/>
    <p:sldId id="404" r:id="rId35"/>
    <p:sldId id="405" r:id="rId36"/>
    <p:sldId id="406" r:id="rId37"/>
    <p:sldId id="407" r:id="rId38"/>
    <p:sldId id="370" r:id="rId39"/>
    <p:sldId id="408" r:id="rId40"/>
    <p:sldId id="409" r:id="rId41"/>
    <p:sldId id="410" r:id="rId42"/>
    <p:sldId id="411" r:id="rId43"/>
    <p:sldId id="413" r:id="rId44"/>
    <p:sldId id="412" r:id="rId45"/>
    <p:sldId id="414" r:id="rId46"/>
    <p:sldId id="371" r:id="rId47"/>
    <p:sldId id="415" r:id="rId48"/>
    <p:sldId id="416" r:id="rId49"/>
    <p:sldId id="436" r:id="rId50"/>
    <p:sldId id="418" r:id="rId51"/>
    <p:sldId id="419" r:id="rId52"/>
    <p:sldId id="420" r:id="rId53"/>
    <p:sldId id="372" r:id="rId54"/>
    <p:sldId id="421" r:id="rId55"/>
    <p:sldId id="422" r:id="rId56"/>
    <p:sldId id="423" r:id="rId57"/>
    <p:sldId id="424" r:id="rId58"/>
    <p:sldId id="426" r:id="rId59"/>
    <p:sldId id="425" r:id="rId60"/>
    <p:sldId id="427" r:id="rId61"/>
    <p:sldId id="428" r:id="rId62"/>
    <p:sldId id="429" r:id="rId63"/>
    <p:sldId id="373" r:id="rId64"/>
    <p:sldId id="430" r:id="rId65"/>
    <p:sldId id="435" r:id="rId66"/>
    <p:sldId id="437" r:id="rId67"/>
    <p:sldId id="438" r:id="rId68"/>
    <p:sldId id="439" r:id="rId69"/>
    <p:sldId id="374" r:id="rId70"/>
    <p:sldId id="431" r:id="rId71"/>
    <p:sldId id="440" r:id="rId72"/>
    <p:sldId id="441" r:id="rId73"/>
    <p:sldId id="443" r:id="rId74"/>
    <p:sldId id="442" r:id="rId75"/>
    <p:sldId id="444" r:id="rId76"/>
    <p:sldId id="445" r:id="rId77"/>
    <p:sldId id="446" r:id="rId78"/>
    <p:sldId id="447" r:id="rId79"/>
    <p:sldId id="375" r:id="rId80"/>
    <p:sldId id="432" r:id="rId81"/>
    <p:sldId id="376" r:id="rId82"/>
    <p:sldId id="433" r:id="rId83"/>
    <p:sldId id="377" r:id="rId84"/>
    <p:sldId id="434" r:id="rId85"/>
    <p:sldId id="366" r:id="rId8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ython" id="{8654F774-EFDF-4167-9B0A-FDFB0E31685C}">
          <p14:sldIdLst>
            <p14:sldId id="274"/>
            <p14:sldId id="314"/>
            <p14:sldId id="367"/>
            <p14:sldId id="258"/>
            <p14:sldId id="378"/>
            <p14:sldId id="379"/>
            <p14:sldId id="380"/>
            <p14:sldId id="381"/>
            <p14:sldId id="382"/>
            <p14:sldId id="383"/>
            <p14:sldId id="384"/>
            <p14:sldId id="388"/>
            <p14:sldId id="385"/>
            <p14:sldId id="368"/>
            <p14:sldId id="386"/>
            <p14:sldId id="387"/>
            <p14:sldId id="389"/>
            <p14:sldId id="390"/>
            <p14:sldId id="391"/>
            <p14:sldId id="392"/>
            <p14:sldId id="393"/>
            <p14:sldId id="394"/>
            <p14:sldId id="395"/>
            <p14:sldId id="396"/>
            <p14:sldId id="397"/>
            <p14:sldId id="398"/>
            <p14:sldId id="369"/>
            <p14:sldId id="399"/>
            <p14:sldId id="417"/>
            <p14:sldId id="401"/>
            <p14:sldId id="400"/>
            <p14:sldId id="402"/>
            <p14:sldId id="403"/>
            <p14:sldId id="404"/>
            <p14:sldId id="405"/>
            <p14:sldId id="406"/>
            <p14:sldId id="407"/>
            <p14:sldId id="370"/>
            <p14:sldId id="408"/>
            <p14:sldId id="409"/>
            <p14:sldId id="410"/>
            <p14:sldId id="411"/>
            <p14:sldId id="413"/>
            <p14:sldId id="412"/>
            <p14:sldId id="414"/>
            <p14:sldId id="371"/>
            <p14:sldId id="415"/>
            <p14:sldId id="416"/>
            <p14:sldId id="436"/>
            <p14:sldId id="418"/>
            <p14:sldId id="419"/>
            <p14:sldId id="420"/>
            <p14:sldId id="372"/>
            <p14:sldId id="421"/>
            <p14:sldId id="422"/>
            <p14:sldId id="423"/>
            <p14:sldId id="424"/>
            <p14:sldId id="426"/>
            <p14:sldId id="425"/>
            <p14:sldId id="427"/>
            <p14:sldId id="428"/>
            <p14:sldId id="429"/>
            <p14:sldId id="373"/>
            <p14:sldId id="430"/>
            <p14:sldId id="435"/>
            <p14:sldId id="437"/>
            <p14:sldId id="438"/>
            <p14:sldId id="439"/>
            <p14:sldId id="374"/>
            <p14:sldId id="431"/>
            <p14:sldId id="440"/>
            <p14:sldId id="441"/>
            <p14:sldId id="443"/>
            <p14:sldId id="442"/>
            <p14:sldId id="444"/>
            <p14:sldId id="445"/>
            <p14:sldId id="446"/>
            <p14:sldId id="447"/>
            <p14:sldId id="375"/>
            <p14:sldId id="432"/>
            <p14:sldId id="376"/>
            <p14:sldId id="433"/>
            <p14:sldId id="377"/>
            <p14:sldId id="434"/>
          </p14:sldIdLst>
        </p14:section>
        <p14:section name="Summary" id="{D0EB42CD-7890-4201-9FC6-D6178D132C53}">
          <p14:sldIdLst>
            <p14:sldId id="36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85"/>
    <a:srgbClr val="FFFF66"/>
    <a:srgbClr val="FFFF00"/>
    <a:srgbClr val="1935FF"/>
    <a:srgbClr val="054397"/>
    <a:srgbClr val="FFFFFF"/>
    <a:srgbClr val="FDD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257" autoAdjust="0"/>
    <p:restoredTop sz="83168" autoAdjust="0"/>
  </p:normalViewPr>
  <p:slideViewPr>
    <p:cSldViewPr>
      <p:cViewPr varScale="1">
        <p:scale>
          <a:sx n="72" d="100"/>
          <a:sy n="72" d="100"/>
        </p:scale>
        <p:origin x="1459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2328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theme" Target="theme/theme1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5922B8-2402-4D07-8CC1-A7973D5DEA1D}" type="datetimeFigureOut">
              <a:rPr lang="en-US" smtClean="0"/>
              <a:t>08-Apr-21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E36D8C-E6BB-4A51-BC12-92C35C89F6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4679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E36D8C-E6BB-4A51-BC12-92C35C89F64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2778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"""</a:t>
            </a:r>
          </a:p>
          <a:p>
            <a:r>
              <a:rPr lang="en-US" dirty="0"/>
              <a:t>Platformer game</a:t>
            </a:r>
          </a:p>
          <a:p>
            <a:r>
              <a:rPr lang="en-US" dirty="0"/>
              <a:t>"""</a:t>
            </a:r>
          </a:p>
          <a:p>
            <a:r>
              <a:rPr lang="en-US" dirty="0"/>
              <a:t>import arcade</a:t>
            </a:r>
          </a:p>
          <a:p>
            <a:endParaRPr lang="en-US" dirty="0"/>
          </a:p>
          <a:p>
            <a:r>
              <a:rPr lang="en-US" dirty="0"/>
              <a:t># Constants</a:t>
            </a:r>
          </a:p>
          <a:p>
            <a:r>
              <a:rPr lang="en-US" dirty="0"/>
              <a:t>SCREEN_WIDTH = 1000</a:t>
            </a:r>
          </a:p>
          <a:p>
            <a:r>
              <a:rPr lang="en-US" dirty="0"/>
              <a:t>SCREEN_HEIGHT = 650</a:t>
            </a:r>
          </a:p>
          <a:p>
            <a:r>
              <a:rPr lang="en-US" dirty="0"/>
              <a:t>SCREEN_TITLE = "Platformer"</a:t>
            </a:r>
          </a:p>
          <a:p>
            <a:endParaRPr lang="en-US" dirty="0"/>
          </a:p>
          <a:p>
            <a:r>
              <a:rPr lang="en-US" dirty="0"/>
              <a:t># Constants used to scale our sprites from their original size</a:t>
            </a:r>
          </a:p>
          <a:p>
            <a:r>
              <a:rPr lang="en-US" dirty="0"/>
              <a:t>CHARACTER_SCALING = 1</a:t>
            </a:r>
          </a:p>
          <a:p>
            <a:r>
              <a:rPr lang="en-US" dirty="0"/>
              <a:t>TILE_SCALING = 0.5</a:t>
            </a:r>
          </a:p>
          <a:p>
            <a:r>
              <a:rPr lang="en-US" dirty="0"/>
              <a:t>COIN_SCALING = 0.5</a:t>
            </a:r>
          </a:p>
          <a:p>
            <a:endParaRPr lang="en-US" dirty="0"/>
          </a:p>
          <a:p>
            <a:r>
              <a:rPr lang="en-US" dirty="0"/>
              <a:t>class </a:t>
            </a:r>
            <a:r>
              <a:rPr lang="en-US" dirty="0" err="1"/>
              <a:t>MyGame</a:t>
            </a:r>
            <a:r>
              <a:rPr lang="en-US" dirty="0"/>
              <a:t>(</a:t>
            </a:r>
            <a:r>
              <a:rPr lang="en-US" dirty="0" err="1"/>
              <a:t>arcade.Window</a:t>
            </a:r>
            <a:r>
              <a:rPr lang="en-US" dirty="0"/>
              <a:t>):</a:t>
            </a:r>
          </a:p>
          <a:p>
            <a:r>
              <a:rPr lang="en-US" dirty="0"/>
              <a:t>    def __</a:t>
            </a:r>
            <a:r>
              <a:rPr lang="en-US" dirty="0" err="1"/>
              <a:t>init</a:t>
            </a:r>
            <a:r>
              <a:rPr lang="en-US" dirty="0"/>
              <a:t>__(self):</a:t>
            </a:r>
          </a:p>
          <a:p>
            <a:r>
              <a:rPr lang="en-US" dirty="0"/>
              <a:t>        #call the parent class and set up the window</a:t>
            </a:r>
          </a:p>
          <a:p>
            <a:r>
              <a:rPr lang="en-US" dirty="0"/>
              <a:t>        super().__</a:t>
            </a:r>
            <a:r>
              <a:rPr lang="en-US" dirty="0" err="1"/>
              <a:t>init</a:t>
            </a:r>
            <a:r>
              <a:rPr lang="en-US" dirty="0"/>
              <a:t>__(SCREEN_WIDTH,SCREEN_HEIGHT,SCREEN_TITLE)</a:t>
            </a:r>
          </a:p>
          <a:p>
            <a:endParaRPr lang="en-US" dirty="0"/>
          </a:p>
          <a:p>
            <a:r>
              <a:rPr lang="en-US" dirty="0"/>
              <a:t>        # These are 'lists' that keep track of our sprites. Each sprite should</a:t>
            </a:r>
          </a:p>
          <a:p>
            <a:r>
              <a:rPr lang="en-US" dirty="0"/>
              <a:t>        # go into a list.</a:t>
            </a:r>
          </a:p>
          <a:p>
            <a:r>
              <a:rPr lang="en-US" dirty="0"/>
              <a:t>        </a:t>
            </a:r>
            <a:r>
              <a:rPr lang="en-US" dirty="0" err="1"/>
              <a:t>self.coin_list</a:t>
            </a:r>
            <a:r>
              <a:rPr lang="en-US" dirty="0"/>
              <a:t> = None</a:t>
            </a:r>
          </a:p>
          <a:p>
            <a:r>
              <a:rPr lang="en-US" dirty="0"/>
              <a:t>        </a:t>
            </a:r>
            <a:r>
              <a:rPr lang="en-US" dirty="0" err="1"/>
              <a:t>self.wall_list</a:t>
            </a:r>
            <a:r>
              <a:rPr lang="en-US" dirty="0"/>
              <a:t> = None</a:t>
            </a:r>
          </a:p>
          <a:p>
            <a:r>
              <a:rPr lang="en-US" dirty="0"/>
              <a:t>        </a:t>
            </a:r>
            <a:r>
              <a:rPr lang="en-US" dirty="0" err="1"/>
              <a:t>self.player_list</a:t>
            </a:r>
            <a:r>
              <a:rPr lang="en-US" dirty="0"/>
              <a:t> = None</a:t>
            </a:r>
          </a:p>
          <a:p>
            <a:endParaRPr lang="en-US" dirty="0"/>
          </a:p>
          <a:p>
            <a:r>
              <a:rPr lang="en-US" dirty="0"/>
              <a:t>        # Separate variable that holds the player sprite</a:t>
            </a:r>
          </a:p>
          <a:p>
            <a:r>
              <a:rPr lang="en-US" dirty="0"/>
              <a:t>        </a:t>
            </a:r>
            <a:r>
              <a:rPr lang="en-US" dirty="0" err="1"/>
              <a:t>self.player_sprite</a:t>
            </a:r>
            <a:r>
              <a:rPr lang="en-US" dirty="0"/>
              <a:t> = None</a:t>
            </a:r>
          </a:p>
          <a:p>
            <a:r>
              <a:rPr lang="en-US" dirty="0"/>
              <a:t>        </a:t>
            </a:r>
          </a:p>
          <a:p>
            <a:r>
              <a:rPr lang="en-US" dirty="0"/>
              <a:t>        </a:t>
            </a:r>
            <a:r>
              <a:rPr lang="en-US" dirty="0" err="1"/>
              <a:t>arcade.set_background_color</a:t>
            </a:r>
            <a:r>
              <a:rPr lang="en-US" dirty="0"/>
              <a:t>(</a:t>
            </a:r>
            <a:r>
              <a:rPr lang="en-US" dirty="0" err="1"/>
              <a:t>arcade.csscolor.CORNFLOWER_BLUE</a:t>
            </a:r>
            <a:r>
              <a:rPr lang="en-US" dirty="0"/>
              <a:t>)</a:t>
            </a:r>
          </a:p>
          <a:p>
            <a:r>
              <a:rPr lang="en-US" dirty="0"/>
              <a:t>        </a:t>
            </a:r>
          </a:p>
          <a:p>
            <a:endParaRPr lang="en-US" dirty="0"/>
          </a:p>
          <a:p>
            <a:r>
              <a:rPr lang="en-US" dirty="0"/>
              <a:t>    def setup(self):</a:t>
            </a:r>
          </a:p>
          <a:p>
            <a:r>
              <a:rPr lang="en-US" dirty="0"/>
              <a:t>        """ Set up the game here. Call this function to restart the game. """</a:t>
            </a:r>
          </a:p>
          <a:p>
            <a:r>
              <a:rPr lang="en-US" dirty="0"/>
              <a:t>        # Create the Sprite lists</a:t>
            </a:r>
          </a:p>
          <a:p>
            <a:r>
              <a:rPr lang="en-US" dirty="0"/>
              <a:t>        </a:t>
            </a:r>
            <a:r>
              <a:rPr lang="en-US" dirty="0" err="1"/>
              <a:t>self.player_list</a:t>
            </a:r>
            <a:r>
              <a:rPr lang="en-US" dirty="0"/>
              <a:t> = </a:t>
            </a:r>
            <a:r>
              <a:rPr lang="en-US" dirty="0" err="1"/>
              <a:t>arcade.SpriteList</a:t>
            </a:r>
            <a:r>
              <a:rPr lang="en-US" dirty="0"/>
              <a:t>()</a:t>
            </a:r>
          </a:p>
          <a:p>
            <a:r>
              <a:rPr lang="en-US" dirty="0"/>
              <a:t>        </a:t>
            </a:r>
            <a:r>
              <a:rPr lang="en-US" dirty="0" err="1"/>
              <a:t>self.wall_list</a:t>
            </a:r>
            <a:r>
              <a:rPr lang="en-US" dirty="0"/>
              <a:t> = </a:t>
            </a:r>
            <a:r>
              <a:rPr lang="en-US" dirty="0" err="1"/>
              <a:t>arcade.SpriteList</a:t>
            </a:r>
            <a:r>
              <a:rPr lang="en-US" dirty="0"/>
              <a:t>(</a:t>
            </a:r>
            <a:r>
              <a:rPr lang="en-US" dirty="0" err="1"/>
              <a:t>use_spatial_hash</a:t>
            </a:r>
            <a:r>
              <a:rPr lang="en-US" dirty="0"/>
              <a:t>=True)</a:t>
            </a:r>
          </a:p>
          <a:p>
            <a:endParaRPr lang="en-US" dirty="0"/>
          </a:p>
          <a:p>
            <a:r>
              <a:rPr lang="en-US" dirty="0"/>
              <a:t>        # Set up the player, specifically placing it at these coordinates.</a:t>
            </a:r>
          </a:p>
          <a:p>
            <a:r>
              <a:rPr lang="en-US" dirty="0"/>
              <a:t>        </a:t>
            </a:r>
            <a:r>
              <a:rPr lang="en-US" dirty="0" err="1"/>
              <a:t>image_source</a:t>
            </a:r>
            <a:r>
              <a:rPr lang="en-US" dirty="0"/>
              <a:t> = ":</a:t>
            </a:r>
            <a:r>
              <a:rPr lang="en-US" dirty="0" err="1"/>
              <a:t>resources:images</a:t>
            </a:r>
            <a:r>
              <a:rPr lang="en-US" dirty="0"/>
              <a:t>/</a:t>
            </a:r>
            <a:r>
              <a:rPr lang="en-US" dirty="0" err="1"/>
              <a:t>animated_characters</a:t>
            </a:r>
            <a:r>
              <a:rPr lang="en-US" dirty="0"/>
              <a:t>/</a:t>
            </a:r>
            <a:r>
              <a:rPr lang="en-US" dirty="0" err="1"/>
              <a:t>female_adventurer</a:t>
            </a:r>
            <a:r>
              <a:rPr lang="en-US" dirty="0"/>
              <a:t>/femaleAdventurer_idle.png"</a:t>
            </a:r>
          </a:p>
          <a:p>
            <a:r>
              <a:rPr lang="en-US" dirty="0"/>
              <a:t>        </a:t>
            </a:r>
            <a:r>
              <a:rPr lang="en-US" dirty="0" err="1"/>
              <a:t>self.player_sprite</a:t>
            </a:r>
            <a:r>
              <a:rPr lang="en-US" dirty="0"/>
              <a:t> = </a:t>
            </a:r>
            <a:r>
              <a:rPr lang="en-US" dirty="0" err="1"/>
              <a:t>arcade.Sprite</a:t>
            </a:r>
            <a:r>
              <a:rPr lang="en-US" dirty="0"/>
              <a:t>(</a:t>
            </a:r>
            <a:r>
              <a:rPr lang="en-US" dirty="0" err="1"/>
              <a:t>image_source</a:t>
            </a:r>
            <a:r>
              <a:rPr lang="en-US" dirty="0"/>
              <a:t>, CHARACTER_SCALING)</a:t>
            </a:r>
          </a:p>
          <a:p>
            <a:r>
              <a:rPr lang="en-US" dirty="0"/>
              <a:t>        </a:t>
            </a:r>
            <a:r>
              <a:rPr lang="en-US" dirty="0" err="1"/>
              <a:t>self.player_sprite.center_x</a:t>
            </a:r>
            <a:r>
              <a:rPr lang="en-US" dirty="0"/>
              <a:t> = 64</a:t>
            </a:r>
          </a:p>
          <a:p>
            <a:r>
              <a:rPr lang="en-US" dirty="0"/>
              <a:t>        </a:t>
            </a:r>
            <a:r>
              <a:rPr lang="en-US" dirty="0" err="1"/>
              <a:t>self.player_sprite.center_y</a:t>
            </a:r>
            <a:r>
              <a:rPr lang="en-US" dirty="0"/>
              <a:t> = 128</a:t>
            </a:r>
          </a:p>
          <a:p>
            <a:r>
              <a:rPr lang="en-US" dirty="0"/>
              <a:t>        </a:t>
            </a:r>
            <a:r>
              <a:rPr lang="en-US" dirty="0" err="1"/>
              <a:t>self.player_list.append</a:t>
            </a:r>
            <a:r>
              <a:rPr lang="en-US" dirty="0"/>
              <a:t>(</a:t>
            </a:r>
            <a:r>
              <a:rPr lang="en-US" dirty="0" err="1"/>
              <a:t>self.player_sprite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        # Create the ground</a:t>
            </a:r>
          </a:p>
          <a:p>
            <a:r>
              <a:rPr lang="en-US" dirty="0"/>
              <a:t>        # This shows using a loop to place multiple sprites horizontally</a:t>
            </a:r>
          </a:p>
          <a:p>
            <a:r>
              <a:rPr lang="en-US" dirty="0"/>
              <a:t>        for x in range(0, 1250, 64):</a:t>
            </a:r>
          </a:p>
          <a:p>
            <a:r>
              <a:rPr lang="en-US" dirty="0"/>
              <a:t>            wall = </a:t>
            </a:r>
            <a:r>
              <a:rPr lang="en-US" dirty="0" err="1"/>
              <a:t>arcade.Sprite</a:t>
            </a:r>
            <a:r>
              <a:rPr lang="en-US" dirty="0"/>
              <a:t>(":</a:t>
            </a:r>
            <a:r>
              <a:rPr lang="en-US" dirty="0" err="1"/>
              <a:t>resources:images</a:t>
            </a:r>
            <a:r>
              <a:rPr lang="en-US" dirty="0"/>
              <a:t>/tiles/grassMid.png", TILE_SCALING)</a:t>
            </a:r>
          </a:p>
          <a:p>
            <a:r>
              <a:rPr lang="en-US" dirty="0"/>
              <a:t>            </a:t>
            </a:r>
            <a:r>
              <a:rPr lang="en-US" dirty="0" err="1"/>
              <a:t>wall.center_x</a:t>
            </a:r>
            <a:r>
              <a:rPr lang="en-US" dirty="0"/>
              <a:t> = x</a:t>
            </a:r>
          </a:p>
          <a:p>
            <a:r>
              <a:rPr lang="en-US" dirty="0"/>
              <a:t>            </a:t>
            </a:r>
            <a:r>
              <a:rPr lang="en-US" dirty="0" err="1"/>
              <a:t>wall.center_y</a:t>
            </a:r>
            <a:r>
              <a:rPr lang="en-US" dirty="0"/>
              <a:t> = 32</a:t>
            </a:r>
          </a:p>
          <a:p>
            <a:r>
              <a:rPr lang="en-US" dirty="0"/>
              <a:t>            </a:t>
            </a:r>
            <a:r>
              <a:rPr lang="en-US" dirty="0" err="1"/>
              <a:t>self.wall_list.append</a:t>
            </a:r>
            <a:r>
              <a:rPr lang="en-US" dirty="0"/>
              <a:t>(wall)</a:t>
            </a:r>
          </a:p>
          <a:p>
            <a:endParaRPr lang="en-US" dirty="0"/>
          </a:p>
          <a:p>
            <a:r>
              <a:rPr lang="en-US" dirty="0"/>
              <a:t>        # Put some crates on the ground</a:t>
            </a:r>
          </a:p>
          <a:p>
            <a:r>
              <a:rPr lang="en-US" dirty="0"/>
              <a:t>        # This shows using a coordinate list to place sprites</a:t>
            </a:r>
          </a:p>
          <a:p>
            <a:r>
              <a:rPr lang="en-US" dirty="0"/>
              <a:t>        </a:t>
            </a:r>
            <a:r>
              <a:rPr lang="en-US" dirty="0" err="1"/>
              <a:t>coordinate_list</a:t>
            </a:r>
            <a:r>
              <a:rPr lang="en-US" dirty="0"/>
              <a:t> = [[512, 96],</a:t>
            </a:r>
          </a:p>
          <a:p>
            <a:r>
              <a:rPr lang="en-US" dirty="0"/>
              <a:t>                           [256, 96],</a:t>
            </a:r>
          </a:p>
          <a:p>
            <a:r>
              <a:rPr lang="en-US" dirty="0"/>
              <a:t>                           [768, 96]]</a:t>
            </a:r>
          </a:p>
          <a:p>
            <a:endParaRPr lang="en-US" dirty="0"/>
          </a:p>
          <a:p>
            <a:r>
              <a:rPr lang="en-US" dirty="0"/>
              <a:t>        for coordinate in </a:t>
            </a:r>
            <a:r>
              <a:rPr lang="en-US" dirty="0" err="1"/>
              <a:t>coordinate_list</a:t>
            </a:r>
            <a:r>
              <a:rPr lang="en-US" dirty="0"/>
              <a:t>:</a:t>
            </a:r>
          </a:p>
          <a:p>
            <a:r>
              <a:rPr lang="en-US" dirty="0"/>
              <a:t>            # Add a crate on the ground</a:t>
            </a:r>
          </a:p>
          <a:p>
            <a:r>
              <a:rPr lang="en-US" dirty="0"/>
              <a:t>            wall = </a:t>
            </a:r>
            <a:r>
              <a:rPr lang="en-US" dirty="0" err="1"/>
              <a:t>arcade.Sprite</a:t>
            </a:r>
            <a:r>
              <a:rPr lang="en-US" dirty="0"/>
              <a:t>(":</a:t>
            </a:r>
            <a:r>
              <a:rPr lang="en-US" dirty="0" err="1"/>
              <a:t>resources:images</a:t>
            </a:r>
            <a:r>
              <a:rPr lang="en-US" dirty="0"/>
              <a:t>/tiles/boxCrate_double.png",</a:t>
            </a:r>
          </a:p>
          <a:p>
            <a:r>
              <a:rPr lang="en-US" dirty="0"/>
              <a:t>                                 TILE_SCALING)</a:t>
            </a:r>
          </a:p>
          <a:p>
            <a:r>
              <a:rPr lang="en-US" dirty="0"/>
              <a:t>            </a:t>
            </a:r>
            <a:r>
              <a:rPr lang="en-US" dirty="0" err="1"/>
              <a:t>wall.position</a:t>
            </a:r>
            <a:r>
              <a:rPr lang="en-US" dirty="0"/>
              <a:t> = coordinate</a:t>
            </a:r>
          </a:p>
          <a:p>
            <a:r>
              <a:rPr lang="en-US" dirty="0"/>
              <a:t>            </a:t>
            </a:r>
            <a:r>
              <a:rPr lang="en-US" dirty="0" err="1"/>
              <a:t>self.wall_list.append</a:t>
            </a:r>
            <a:r>
              <a:rPr lang="en-US" dirty="0"/>
              <a:t>(wall)</a:t>
            </a:r>
          </a:p>
          <a:p>
            <a:endParaRPr lang="en-US" dirty="0"/>
          </a:p>
          <a:p>
            <a:r>
              <a:rPr lang="en-US" dirty="0"/>
              <a:t>    def </a:t>
            </a:r>
            <a:r>
              <a:rPr lang="en-US" dirty="0" err="1"/>
              <a:t>on_draw</a:t>
            </a:r>
            <a:r>
              <a:rPr lang="en-US" dirty="0"/>
              <a:t>(self):</a:t>
            </a:r>
          </a:p>
          <a:p>
            <a:r>
              <a:rPr lang="en-US" dirty="0"/>
              <a:t>        """Render the screen. """</a:t>
            </a:r>
          </a:p>
          <a:p>
            <a:endParaRPr lang="en-US" dirty="0"/>
          </a:p>
          <a:p>
            <a:r>
              <a:rPr lang="en-US" dirty="0"/>
              <a:t>        #Clear the screen to the background color</a:t>
            </a:r>
          </a:p>
          <a:p>
            <a:r>
              <a:rPr lang="en-US" dirty="0"/>
              <a:t>        </a:t>
            </a:r>
            <a:r>
              <a:rPr lang="en-US" dirty="0" err="1"/>
              <a:t>arcade.start_render</a:t>
            </a:r>
            <a:r>
              <a:rPr lang="en-US" dirty="0"/>
              <a:t>()</a:t>
            </a:r>
          </a:p>
          <a:p>
            <a:r>
              <a:rPr lang="en-US" dirty="0"/>
              <a:t>        </a:t>
            </a:r>
          </a:p>
          <a:p>
            <a:r>
              <a:rPr lang="en-US" dirty="0"/>
              <a:t>        #Draw our sprites</a:t>
            </a:r>
          </a:p>
          <a:p>
            <a:r>
              <a:rPr lang="en-US" dirty="0"/>
              <a:t>        </a:t>
            </a:r>
            <a:r>
              <a:rPr lang="en-US" dirty="0" err="1"/>
              <a:t>self.wall_list.draw</a:t>
            </a:r>
            <a:r>
              <a:rPr lang="en-US" dirty="0"/>
              <a:t>()</a:t>
            </a:r>
          </a:p>
          <a:p>
            <a:r>
              <a:rPr lang="en-US" dirty="0"/>
              <a:t>        </a:t>
            </a:r>
            <a:r>
              <a:rPr lang="en-US" dirty="0" err="1"/>
              <a:t>self.player_list.draw</a:t>
            </a:r>
            <a:r>
              <a:rPr lang="en-US" dirty="0"/>
              <a:t>()</a:t>
            </a:r>
          </a:p>
          <a:p>
            <a:r>
              <a:rPr lang="en-US" dirty="0"/>
              <a:t>        </a:t>
            </a:r>
          </a:p>
          <a:p>
            <a:endParaRPr lang="en-US" dirty="0"/>
          </a:p>
          <a:p>
            <a:r>
              <a:rPr lang="en-US" dirty="0"/>
              <a:t>def main():</a:t>
            </a:r>
          </a:p>
          <a:p>
            <a:r>
              <a:rPr lang="en-US" dirty="0"/>
              <a:t>    """Main Method"""</a:t>
            </a:r>
          </a:p>
          <a:p>
            <a:r>
              <a:rPr lang="en-US" dirty="0"/>
              <a:t>    window = </a:t>
            </a:r>
            <a:r>
              <a:rPr lang="en-US" dirty="0" err="1"/>
              <a:t>MyGame</a:t>
            </a:r>
            <a:r>
              <a:rPr lang="en-US" dirty="0"/>
              <a:t>()</a:t>
            </a:r>
          </a:p>
          <a:p>
            <a:r>
              <a:rPr lang="en-US" dirty="0"/>
              <a:t>    </a:t>
            </a:r>
            <a:r>
              <a:rPr lang="en-US" dirty="0" err="1"/>
              <a:t>window.setup</a:t>
            </a:r>
            <a:r>
              <a:rPr lang="en-US" dirty="0"/>
              <a:t>()</a:t>
            </a:r>
          </a:p>
          <a:p>
            <a:r>
              <a:rPr lang="en-US" dirty="0"/>
              <a:t>    </a:t>
            </a:r>
            <a:r>
              <a:rPr lang="en-US" dirty="0" err="1"/>
              <a:t>arcade.run</a:t>
            </a:r>
            <a:r>
              <a:rPr lang="en-US" dirty="0"/>
              <a:t>()</a:t>
            </a:r>
          </a:p>
          <a:p>
            <a:endParaRPr lang="en-US" dirty="0"/>
          </a:p>
          <a:p>
            <a:r>
              <a:rPr lang="en-US" dirty="0"/>
              <a:t>if __name__ == "__main__":</a:t>
            </a:r>
          </a:p>
          <a:p>
            <a:r>
              <a:rPr lang="en-US" dirty="0"/>
              <a:t>    main()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E36D8C-E6BB-4A51-BC12-92C35C89F64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17652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777240" y="0"/>
            <a:ext cx="7543800" cy="30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2000" y="3200400"/>
            <a:ext cx="7543800" cy="1524000"/>
          </a:xfrm>
        </p:spPr>
        <p:txBody>
          <a:bodyPr>
            <a:noAutofit/>
          </a:bodyPr>
          <a:lstStyle>
            <a:lvl1pPr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62000" y="4724400"/>
            <a:ext cx="6858000" cy="990600"/>
          </a:xfrm>
        </p:spPr>
        <p:txBody>
          <a:bodyPr anchor="t" anchorCtr="0">
            <a:normAutofit/>
          </a:bodyPr>
          <a:lstStyle>
            <a:lvl1pPr marL="0" indent="0" algn="l">
              <a:buNone/>
              <a:defRPr sz="28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BFE950-A675-4D2F-BC24-F20C16678C63}" type="datetimeFigureOut">
              <a:rPr lang="en-US" smtClean="0"/>
              <a:t>08-Apr-21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3B76F-134E-46D2-9AE4-E34B44AF9B81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77240" y="6172200"/>
            <a:ext cx="7543800" cy="274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952" y="4572000"/>
            <a:ext cx="6784848" cy="1600200"/>
          </a:xfrm>
        </p:spPr>
        <p:txBody>
          <a:bodyPr anchor="b">
            <a:normAutofit/>
          </a:bodyPr>
          <a:lstStyle>
            <a:lvl1pPr algn="l">
              <a:defRPr sz="5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777240" y="457200"/>
            <a:ext cx="7543800" cy="2895600"/>
          </a:xfrm>
          <a:ln w="6350">
            <a:solidFill>
              <a:schemeClr val="tx2"/>
            </a:solidFill>
          </a:ln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0392" y="3505200"/>
            <a:ext cx="7391400" cy="804862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BFE950-A675-4D2F-BC24-F20C16678C63}" type="datetimeFigureOut">
              <a:rPr lang="en-US" smtClean="0"/>
              <a:t>08-Apr-21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3B76F-134E-46D2-9AE4-E34B44AF9B8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685800"/>
            <a:ext cx="7239000" cy="4514088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BFE950-A675-4D2F-BC24-F20C16678C63}" type="datetimeFigureOut">
              <a:rPr lang="en-US" smtClean="0"/>
              <a:t>08-Apr-21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3B76F-134E-46D2-9AE4-E34B44AF9B8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62000" y="685801"/>
            <a:ext cx="1828800" cy="541019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90800" y="685801"/>
            <a:ext cx="5715000" cy="487680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BFE950-A675-4D2F-BC24-F20C16678C63}" type="datetimeFigureOut">
              <a:rPr lang="en-US" smtClean="0"/>
              <a:t>08-Apr-21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3B76F-134E-46D2-9AE4-E34B44AF9B8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BFE950-A675-4D2F-BC24-F20C16678C63}" type="datetimeFigureOut">
              <a:rPr lang="en-US" smtClean="0"/>
              <a:t>08-Apr-21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3B76F-134E-46D2-9AE4-E34B44AF9B8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top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685800"/>
            <a:ext cx="7543800" cy="838200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524000"/>
            <a:ext cx="7543800" cy="4648200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BFE950-A675-4D2F-BC24-F20C16678C63}" type="datetimeFigureOut">
              <a:rPr lang="en-US" smtClean="0"/>
              <a:t>08-Apr-21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3B76F-134E-46D2-9AE4-E34B44AF9B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8182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777240" y="0"/>
            <a:ext cx="7543800" cy="30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3276600"/>
            <a:ext cx="7543800" cy="1676400"/>
          </a:xfrm>
        </p:spPr>
        <p:txBody>
          <a:bodyPr anchor="b" anchorCtr="0"/>
          <a:lstStyle>
            <a:lvl1pPr algn="l">
              <a:defRPr sz="54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0" y="4953000"/>
            <a:ext cx="6858000" cy="914400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BFE950-A675-4D2F-BC24-F20C16678C63}" type="datetimeFigureOut">
              <a:rPr lang="en-US" smtClean="0"/>
              <a:t>08-Apr-21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3B76F-134E-46D2-9AE4-E34B44AF9B81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77240" y="6172200"/>
            <a:ext cx="7543800" cy="274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62000" y="609600"/>
            <a:ext cx="3657600" cy="46268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609600"/>
            <a:ext cx="3657600" cy="46268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BFE950-A675-4D2F-BC24-F20C16678C63}" type="datetimeFigureOut">
              <a:rPr lang="en-US" smtClean="0"/>
              <a:t>08-Apr-21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3B76F-134E-46D2-9AE4-E34B44AF9B8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8952" y="609600"/>
            <a:ext cx="3657600" cy="6397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58952" y="1329264"/>
            <a:ext cx="3657600" cy="3048000"/>
          </a:xfrm>
        </p:spPr>
        <p:txBody>
          <a:bodyPr anchor="t" anchorCtr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152" y="609600"/>
            <a:ext cx="3657600" cy="6397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152" y="1329264"/>
            <a:ext cx="3657600" cy="3048000"/>
          </a:xfrm>
        </p:spPr>
        <p:txBody>
          <a:bodyPr anchor="t" anchorCtr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BFE950-A675-4D2F-BC24-F20C16678C63}" type="datetimeFigureOut">
              <a:rPr lang="en-US" smtClean="0"/>
              <a:t>08-Apr-21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3B76F-134E-46D2-9AE4-E34B44AF9B81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758952" y="1249362"/>
            <a:ext cx="36576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4645152" y="1249362"/>
            <a:ext cx="36576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BFE950-A675-4D2F-BC24-F20C16678C63}" type="datetimeFigureOut">
              <a:rPr lang="en-US" smtClean="0"/>
              <a:t>08-Apr-21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3B76F-134E-46D2-9AE4-E34B44AF9B8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BFE950-A675-4D2F-BC24-F20C16678C63}" type="datetimeFigureOut">
              <a:rPr lang="en-US" smtClean="0"/>
              <a:t>08-Apr-21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3B76F-134E-46D2-9AE4-E34B44AF9B8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4572000"/>
            <a:ext cx="6784848" cy="1600200"/>
          </a:xfrm>
        </p:spPr>
        <p:txBody>
          <a:bodyPr anchor="b">
            <a:normAutofit/>
          </a:bodyPr>
          <a:lstStyle>
            <a:lvl1pPr algn="l">
              <a:defRPr sz="5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10866" y="457200"/>
            <a:ext cx="4594934" cy="4114799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2001" y="457200"/>
            <a:ext cx="2673657" cy="4114800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BFE950-A675-4D2F-BC24-F20C16678C63}" type="datetimeFigureOut">
              <a:rPr lang="en-US" smtClean="0"/>
              <a:t>08-Apr-21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3B76F-134E-46D2-9AE4-E34B44AF9B81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 rot="5400000">
            <a:off x="1677194" y="2514600"/>
            <a:ext cx="3810000" cy="1588"/>
          </a:xfrm>
          <a:prstGeom prst="line">
            <a:avLst/>
          </a:prstGeom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2000" y="5236464"/>
            <a:ext cx="6781800" cy="935736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0" y="685800"/>
            <a:ext cx="7543800" cy="4550664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48400" y="620877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2">
                    <a:lumMod val="90000"/>
                    <a:lumOff val="10000"/>
                  </a:schemeClr>
                </a:solidFill>
                <a:latin typeface="+mn-lt"/>
              </a:defRPr>
            </a:lvl1pPr>
          </a:lstStyle>
          <a:p>
            <a:fld id="{E2BFE950-A675-4D2F-BC24-F20C16678C63}" type="datetimeFigureOut">
              <a:rPr lang="en-US" smtClean="0"/>
              <a:t>08-Apr-21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61999" y="6208776"/>
            <a:ext cx="487386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>
                <a:solidFill>
                  <a:schemeClr val="tx2">
                    <a:lumMod val="90000"/>
                    <a:lumOff val="1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5687568"/>
            <a:ext cx="762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fld id="{FBF3B76F-134E-46D2-9AE4-E34B44AF9B81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77240" y="0"/>
            <a:ext cx="7543800" cy="381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77240" y="6172200"/>
            <a:ext cx="7543800" cy="274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804" r:id="rId3"/>
    <p:sldLayoutId id="2147483795" r:id="rId4"/>
    <p:sldLayoutId id="2147483796" r:id="rId5"/>
    <p:sldLayoutId id="2147483797" r:id="rId6"/>
    <p:sldLayoutId id="2147483798" r:id="rId7"/>
    <p:sldLayoutId id="2147483799" r:id="rId8"/>
    <p:sldLayoutId id="2147483800" r:id="rId9"/>
    <p:sldLayoutId id="2147483801" r:id="rId10"/>
    <p:sldLayoutId id="2147483802" r:id="rId11"/>
    <p:sldLayoutId id="2147483803" r:id="rId12"/>
  </p:sldLayoutIdLst>
  <p:txStyles>
    <p:titleStyle>
      <a:lvl1pPr algn="l" defTabSz="914400" rtl="0" eaLnBrk="1" latinLnBrk="0" hangingPunct="1">
        <a:spcBef>
          <a:spcPct val="0"/>
        </a:spcBef>
        <a:buNone/>
        <a:defRPr sz="40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7432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594360" indent="-27432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6868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3716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164592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1901952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219456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8pPr>
      <a:lvl9pPr marL="246888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arcade.academy/examples/platform_tutorial/index.html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ython.org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arcade.academy/_static/platform_tutorial.zip" TargetMode="External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sv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sv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mapeditor.org/" TargetMode="Externa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Python Arcade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Instructor: Rob Garner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93BAFA-31E0-420A-A897-837B898399E3}"/>
              </a:ext>
            </a:extLst>
          </p:cNvPr>
          <p:cNvSpPr txBox="1"/>
          <p:nvPr/>
        </p:nvSpPr>
        <p:spPr>
          <a:xfrm>
            <a:off x="304800" y="6248400"/>
            <a:ext cx="8610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Based on tutorial at: </a:t>
            </a:r>
            <a:r>
              <a:rPr lang="en-US" dirty="0">
                <a:hlinkClick r:id="rId3"/>
              </a:rPr>
              <a:t>https://arcade.academy/examples/platform_tutorial/index.html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57260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A54B5-26C3-4160-B9F7-284BE7E3D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Put Code in a class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DF370F-B2D6-4D0C-B1FB-3E381FB153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532" y="578781"/>
            <a:ext cx="7574936" cy="3917019"/>
          </a:xfrm>
          <a:prstGeom prst="rect">
            <a:avLst/>
          </a:prstGeom>
        </p:spPr>
      </p:pic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607E1E63-1625-4A28-8819-5D7CD27E703D}"/>
              </a:ext>
            </a:extLst>
          </p:cNvPr>
          <p:cNvSpPr/>
          <p:nvPr/>
        </p:nvSpPr>
        <p:spPr>
          <a:xfrm>
            <a:off x="5997268" y="2722630"/>
            <a:ext cx="2362200" cy="762250"/>
          </a:xfrm>
          <a:prstGeom prst="wedgeRoundRectCallout">
            <a:avLst>
              <a:gd name="adj1" fmla="val -58252"/>
              <a:gd name="adj2" fmla="val -8811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Window attributes are now here.</a:t>
            </a:r>
          </a:p>
        </p:txBody>
      </p: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1BD82C2F-6DDB-45B0-A852-59ADDC09F994}"/>
              </a:ext>
            </a:extLst>
          </p:cNvPr>
          <p:cNvSpPr/>
          <p:nvPr/>
        </p:nvSpPr>
        <p:spPr>
          <a:xfrm>
            <a:off x="4953000" y="3609214"/>
            <a:ext cx="2362200" cy="1267585"/>
          </a:xfrm>
          <a:prstGeom prst="wedgeRoundRectCallout">
            <a:avLst>
              <a:gd name="adj1" fmla="val -104704"/>
              <a:gd name="adj2" fmla="val -9365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“Instantiates” the </a:t>
            </a:r>
            <a:r>
              <a:rPr lang="en-US" dirty="0" err="1"/>
              <a:t>MyGame</a:t>
            </a:r>
            <a:r>
              <a:rPr lang="en-US" dirty="0"/>
              <a:t> class. Kind of like saying “Make </a:t>
            </a:r>
            <a:r>
              <a:rPr lang="en-US" dirty="0" err="1"/>
              <a:t>MyGame</a:t>
            </a:r>
            <a:r>
              <a:rPr lang="en-US" dirty="0"/>
              <a:t> please!”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0C3705F-9CCB-4B8D-85A6-6AAB5D9E431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0" y="1923972"/>
            <a:ext cx="5069840" cy="3450083"/>
          </a:xfrm>
          <a:prstGeom prst="rect">
            <a:avLst/>
          </a:prstGeom>
        </p:spPr>
      </p:pic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3EC68C62-CA42-456F-AC50-234035EB0E96}"/>
              </a:ext>
            </a:extLst>
          </p:cNvPr>
          <p:cNvSpPr/>
          <p:nvPr/>
        </p:nvSpPr>
        <p:spPr>
          <a:xfrm>
            <a:off x="927428" y="3367835"/>
            <a:ext cx="2362200" cy="762250"/>
          </a:xfrm>
          <a:prstGeom prst="wedgeRoundRectCallout">
            <a:avLst>
              <a:gd name="adj1" fmla="val 83253"/>
              <a:gd name="adj2" fmla="val -1614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Still works!</a:t>
            </a:r>
          </a:p>
        </p:txBody>
      </p:sp>
    </p:spTree>
    <p:extLst>
      <p:ext uri="{BB962C8B-B14F-4D97-AF65-F5344CB8AC3E}">
        <p14:creationId xmlns:p14="http://schemas.microsoft.com/office/powerpoint/2010/main" val="1376940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E9505B-891F-4CE3-838B-7ECF1E4627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4648200"/>
            <a:ext cx="6781800" cy="1524000"/>
          </a:xfrm>
        </p:spPr>
        <p:txBody>
          <a:bodyPr>
            <a:normAutofit/>
          </a:bodyPr>
          <a:lstStyle/>
          <a:p>
            <a:r>
              <a:rPr lang="en-US" dirty="0"/>
              <a:t>Add setup and </a:t>
            </a:r>
            <a:r>
              <a:rPr lang="en-US" dirty="0" err="1"/>
              <a:t>on_draw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0EC5DB3-9349-4780-B327-CF68A35602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532" y="457200"/>
            <a:ext cx="7574936" cy="46105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C673B2B-D41D-40D9-AD38-64F998F8BFF9}"/>
              </a:ext>
            </a:extLst>
          </p:cNvPr>
          <p:cNvSpPr/>
          <p:nvPr/>
        </p:nvSpPr>
        <p:spPr>
          <a:xfrm>
            <a:off x="1524000" y="1752600"/>
            <a:ext cx="5105400" cy="152400"/>
          </a:xfrm>
          <a:prstGeom prst="rect">
            <a:avLst/>
          </a:prstGeom>
          <a:solidFill>
            <a:srgbClr val="FFFF85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C4C369C-761B-4A32-988F-6A6D1145F219}"/>
              </a:ext>
            </a:extLst>
          </p:cNvPr>
          <p:cNvSpPr/>
          <p:nvPr/>
        </p:nvSpPr>
        <p:spPr>
          <a:xfrm>
            <a:off x="1143000" y="2057400"/>
            <a:ext cx="5486400" cy="533400"/>
          </a:xfrm>
          <a:prstGeom prst="rect">
            <a:avLst/>
          </a:prstGeom>
          <a:solidFill>
            <a:srgbClr val="FFFF85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C40C7E8-1256-4683-9DFA-F1554EB5BD7E}"/>
              </a:ext>
            </a:extLst>
          </p:cNvPr>
          <p:cNvSpPr/>
          <p:nvPr/>
        </p:nvSpPr>
        <p:spPr>
          <a:xfrm>
            <a:off x="1143000" y="2667000"/>
            <a:ext cx="5486400" cy="685800"/>
          </a:xfrm>
          <a:prstGeom prst="rect">
            <a:avLst/>
          </a:prstGeom>
          <a:solidFill>
            <a:srgbClr val="FFFF85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988EAE1-19B9-46DD-9D6C-01CABD9E3F2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13773" y="2762450"/>
            <a:ext cx="4776989" cy="3250794"/>
          </a:xfrm>
          <a:prstGeom prst="rect">
            <a:avLst/>
          </a:prstGeom>
        </p:spPr>
      </p:pic>
      <p:sp>
        <p:nvSpPr>
          <p:cNvPr id="15" name="Speech Bubble: Rectangle with Corners Rounded 14">
            <a:extLst>
              <a:ext uri="{FF2B5EF4-FFF2-40B4-BE49-F238E27FC236}">
                <a16:creationId xmlns:a16="http://schemas.microsoft.com/office/drawing/2014/main" id="{F0E38AFE-0DE8-4E0A-B335-5B28E1531EFE}"/>
              </a:ext>
            </a:extLst>
          </p:cNvPr>
          <p:cNvSpPr/>
          <p:nvPr/>
        </p:nvSpPr>
        <p:spPr>
          <a:xfrm>
            <a:off x="2895600" y="4457850"/>
            <a:ext cx="2362200" cy="762250"/>
          </a:xfrm>
          <a:prstGeom prst="wedgeRoundRectCallout">
            <a:avLst>
              <a:gd name="adj1" fmla="val 83253"/>
              <a:gd name="adj2" fmla="val -1614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Blue Background!</a:t>
            </a:r>
          </a:p>
        </p:txBody>
      </p:sp>
    </p:spTree>
    <p:extLst>
      <p:ext uri="{BB962C8B-B14F-4D97-AF65-F5344CB8AC3E}">
        <p14:creationId xmlns:p14="http://schemas.microsoft.com/office/powerpoint/2010/main" val="3035108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A6AF2B-B911-4331-A531-79A346E6A0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5105400"/>
            <a:ext cx="6781800" cy="1066800"/>
          </a:xfrm>
        </p:spPr>
        <p:txBody>
          <a:bodyPr>
            <a:normAutofit/>
          </a:bodyPr>
          <a:lstStyle/>
          <a:p>
            <a:r>
              <a:rPr lang="en-US" dirty="0"/>
              <a:t>Move attributes to constants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48B6C4-87AA-4090-AE7E-E097C9C2F4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532" y="494900"/>
            <a:ext cx="7574936" cy="46105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2D092AD-BD65-408C-A811-B5396829654E}"/>
              </a:ext>
            </a:extLst>
          </p:cNvPr>
          <p:cNvSpPr/>
          <p:nvPr/>
        </p:nvSpPr>
        <p:spPr>
          <a:xfrm>
            <a:off x="2895600" y="2431850"/>
            <a:ext cx="3429000" cy="158950"/>
          </a:xfrm>
          <a:prstGeom prst="rect">
            <a:avLst/>
          </a:prstGeom>
          <a:solidFill>
            <a:srgbClr val="FFFF85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4C10C6E-7B7B-44E4-9A94-AD25E608642A}"/>
              </a:ext>
            </a:extLst>
          </p:cNvPr>
          <p:cNvSpPr/>
          <p:nvPr/>
        </p:nvSpPr>
        <p:spPr>
          <a:xfrm>
            <a:off x="815012" y="1120475"/>
            <a:ext cx="2385388" cy="685800"/>
          </a:xfrm>
          <a:prstGeom prst="rect">
            <a:avLst/>
          </a:prstGeom>
          <a:solidFill>
            <a:srgbClr val="FFFF85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959C4DA7-3586-4DC1-83AB-0176BADA5343}"/>
              </a:ext>
            </a:extLst>
          </p:cNvPr>
          <p:cNvSpPr/>
          <p:nvPr/>
        </p:nvSpPr>
        <p:spPr>
          <a:xfrm>
            <a:off x="4193540" y="990600"/>
            <a:ext cx="3314700" cy="853900"/>
          </a:xfrm>
          <a:prstGeom prst="wedgeRoundRectCallout">
            <a:avLst>
              <a:gd name="adj1" fmla="val -79199"/>
              <a:gd name="adj2" fmla="val -547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Constants declared at top of program make it easier to change these things later if we want to.</a:t>
            </a:r>
          </a:p>
        </p:txBody>
      </p:sp>
    </p:spTree>
    <p:extLst>
      <p:ext uri="{BB962C8B-B14F-4D97-AF65-F5344CB8AC3E}">
        <p14:creationId xmlns:p14="http://schemas.microsoft.com/office/powerpoint/2010/main" val="1548438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955B514-2180-46B1-99E7-FD958F9CEF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5334000"/>
            <a:ext cx="7543800" cy="838200"/>
          </a:xfrm>
        </p:spPr>
        <p:txBody>
          <a:bodyPr>
            <a:noAutofit/>
          </a:bodyPr>
          <a:lstStyle/>
          <a:p>
            <a:r>
              <a:rPr lang="en-US" sz="4400" dirty="0"/>
              <a:t>Why both Setup and __</a:t>
            </a:r>
            <a:r>
              <a:rPr lang="en-US" sz="4400" dirty="0" err="1"/>
              <a:t>init</a:t>
            </a:r>
            <a:r>
              <a:rPr lang="en-US" sz="4400" dirty="0"/>
              <a:t>__?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FF7F830-D3EA-4A17-ADB1-4012BB6F6A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__</a:t>
            </a:r>
            <a:r>
              <a:rPr lang="en-US" dirty="0" err="1"/>
              <a:t>init</a:t>
            </a:r>
            <a:r>
              <a:rPr lang="en-US" dirty="0"/>
              <a:t>__ is used to create and initialize variables</a:t>
            </a:r>
          </a:p>
          <a:p>
            <a:endParaRPr lang="en-US" dirty="0"/>
          </a:p>
          <a:p>
            <a:r>
              <a:rPr lang="en-US" dirty="0"/>
              <a:t>Setup is used to restart the game</a:t>
            </a:r>
          </a:p>
        </p:txBody>
      </p:sp>
    </p:spTree>
    <p:extLst>
      <p:ext uri="{BB962C8B-B14F-4D97-AF65-F5344CB8AC3E}">
        <p14:creationId xmlns:p14="http://schemas.microsoft.com/office/powerpoint/2010/main" val="18164068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C98835-A9FE-4E3D-A095-EE0AA71897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3276600"/>
            <a:ext cx="7543800" cy="1676400"/>
          </a:xfrm>
        </p:spPr>
        <p:txBody>
          <a:bodyPr/>
          <a:lstStyle/>
          <a:p>
            <a:r>
              <a:rPr lang="en-US" dirty="0"/>
              <a:t>Step 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567C52-744A-4ECC-98EC-AED7D07645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4953000"/>
            <a:ext cx="6858000" cy="914400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Add Sprites</a:t>
            </a:r>
          </a:p>
        </p:txBody>
      </p:sp>
    </p:spTree>
    <p:extLst>
      <p:ext uri="{BB962C8B-B14F-4D97-AF65-F5344CB8AC3E}">
        <p14:creationId xmlns:p14="http://schemas.microsoft.com/office/powerpoint/2010/main" val="23979932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8D0E138-8112-4144-A469-C4C05F666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Sprite Lists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B816B0A-219F-4A7D-B3FE-559166B15D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Sprites are managed in lists. The </a:t>
            </a:r>
            <a:r>
              <a:rPr lang="en-US" dirty="0" err="1"/>
              <a:t>SpriteList</a:t>
            </a:r>
            <a:r>
              <a:rPr lang="en-US" dirty="0"/>
              <a:t> class optimizes drawing, movement, and collision detection.</a:t>
            </a:r>
          </a:p>
          <a:p>
            <a:endParaRPr lang="en-US" dirty="0"/>
          </a:p>
          <a:p>
            <a:r>
              <a:rPr lang="en-US" dirty="0"/>
              <a:t>We are using three logical groups in our game. </a:t>
            </a:r>
          </a:p>
          <a:p>
            <a:pPr lvl="1"/>
            <a:r>
              <a:rPr lang="en-US" dirty="0"/>
              <a:t>A </a:t>
            </a:r>
            <a:r>
              <a:rPr lang="en-US" dirty="0" err="1"/>
              <a:t>player_list</a:t>
            </a:r>
            <a:r>
              <a:rPr lang="en-US" dirty="0"/>
              <a:t> for the player. </a:t>
            </a:r>
          </a:p>
          <a:p>
            <a:pPr lvl="1"/>
            <a:r>
              <a:rPr lang="en-US" dirty="0"/>
              <a:t>A </a:t>
            </a:r>
            <a:r>
              <a:rPr lang="en-US" dirty="0" err="1"/>
              <a:t>wall_list</a:t>
            </a:r>
            <a:r>
              <a:rPr lang="en-US" dirty="0"/>
              <a:t> for walls we can’t move through. </a:t>
            </a:r>
          </a:p>
          <a:p>
            <a:pPr lvl="1"/>
            <a:r>
              <a:rPr lang="en-US" dirty="0"/>
              <a:t>A </a:t>
            </a:r>
            <a:r>
              <a:rPr lang="en-US" dirty="0" err="1"/>
              <a:t>coin_list</a:t>
            </a:r>
            <a:r>
              <a:rPr lang="en-US" dirty="0"/>
              <a:t> for coins we can pick up.</a:t>
            </a:r>
          </a:p>
        </p:txBody>
      </p:sp>
    </p:spTree>
    <p:extLst>
      <p:ext uri="{BB962C8B-B14F-4D97-AF65-F5344CB8AC3E}">
        <p14:creationId xmlns:p14="http://schemas.microsoft.com/office/powerpoint/2010/main" val="32449848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1388C366-FC25-4D5E-B77C-FF6A188A1D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532" y="494900"/>
            <a:ext cx="7574936" cy="4610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EB03E0E-59D4-4211-B12C-65BC8A33C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Add sprite lists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34AA34F-EB68-4C3A-9216-E7F91DF63EC6}"/>
              </a:ext>
            </a:extLst>
          </p:cNvPr>
          <p:cNvSpPr/>
          <p:nvPr/>
        </p:nvSpPr>
        <p:spPr>
          <a:xfrm>
            <a:off x="1524000" y="2638324"/>
            <a:ext cx="6019800" cy="1705075"/>
          </a:xfrm>
          <a:prstGeom prst="rect">
            <a:avLst/>
          </a:prstGeom>
          <a:solidFill>
            <a:srgbClr val="FFFF85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892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89EEF-C893-4151-8786-1948C1271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some constants for sprites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1748BF7-4FEE-495F-BFD0-CD40D5F9DE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5012" y="554037"/>
            <a:ext cx="7477775" cy="4551363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9B93E19-6B55-43E7-86BF-332C0DC4FD46}"/>
              </a:ext>
            </a:extLst>
          </p:cNvPr>
          <p:cNvSpPr/>
          <p:nvPr/>
        </p:nvSpPr>
        <p:spPr>
          <a:xfrm>
            <a:off x="789932" y="1977181"/>
            <a:ext cx="5458468" cy="689820"/>
          </a:xfrm>
          <a:prstGeom prst="rect">
            <a:avLst/>
          </a:prstGeom>
          <a:solidFill>
            <a:srgbClr val="FFFF85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769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27DCD-BD04-43A7-962E-7C1F5CC90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player sprite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CBE7108-7FCC-4ACD-A37A-A4E50541A6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5012" y="685800"/>
            <a:ext cx="7477775" cy="4551363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7273C26-C6B9-4AB2-9B4A-04D5DA2E7A98}"/>
              </a:ext>
            </a:extLst>
          </p:cNvPr>
          <p:cNvSpPr/>
          <p:nvPr/>
        </p:nvSpPr>
        <p:spPr>
          <a:xfrm>
            <a:off x="1523999" y="1413535"/>
            <a:ext cx="6748787" cy="1402905"/>
          </a:xfrm>
          <a:prstGeom prst="rect">
            <a:avLst/>
          </a:prstGeom>
          <a:solidFill>
            <a:srgbClr val="FFFF85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8553E35-64F6-40C0-8879-77D7D191D4D0}"/>
              </a:ext>
            </a:extLst>
          </p:cNvPr>
          <p:cNvCxnSpPr/>
          <p:nvPr/>
        </p:nvCxnSpPr>
        <p:spPr>
          <a:xfrm flipH="1" flipV="1">
            <a:off x="7467600" y="2348572"/>
            <a:ext cx="76200" cy="16929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8AE06E87-B6A2-45DE-86D4-81D29CA49372}"/>
              </a:ext>
            </a:extLst>
          </p:cNvPr>
          <p:cNvSpPr/>
          <p:nvPr/>
        </p:nvSpPr>
        <p:spPr>
          <a:xfrm>
            <a:off x="1498599" y="3388345"/>
            <a:ext cx="3530601" cy="935736"/>
          </a:xfrm>
          <a:prstGeom prst="rect">
            <a:avLst/>
          </a:prstGeom>
          <a:solidFill>
            <a:srgbClr val="FFFF85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587A71-AA1D-4BDA-8128-11596E43D4D3}"/>
              </a:ext>
            </a:extLst>
          </p:cNvPr>
          <p:cNvSpPr txBox="1"/>
          <p:nvPr/>
        </p:nvSpPr>
        <p:spPr>
          <a:xfrm>
            <a:off x="4898392" y="4191000"/>
            <a:ext cx="3962400" cy="92333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/>
              <a:t>":</a:t>
            </a:r>
            <a:r>
              <a:rPr lang="en-US" dirty="0" err="1"/>
              <a:t>resources:images</a:t>
            </a:r>
            <a:r>
              <a:rPr lang="en-US" dirty="0"/>
              <a:t>/</a:t>
            </a:r>
            <a:r>
              <a:rPr lang="en-US" dirty="0" err="1"/>
              <a:t>animated_characters</a:t>
            </a:r>
            <a:r>
              <a:rPr lang="en-US" dirty="0"/>
              <a:t>/</a:t>
            </a:r>
            <a:r>
              <a:rPr lang="en-US" dirty="0" err="1"/>
              <a:t>female_adventurer</a:t>
            </a:r>
            <a:r>
              <a:rPr lang="en-US" dirty="0"/>
              <a:t>/femaleAdventurer_idle.png"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19002DD-E3A0-4E85-BF7A-BBC70DF529DC}"/>
              </a:ext>
            </a:extLst>
          </p:cNvPr>
          <p:cNvSpPr/>
          <p:nvPr/>
        </p:nvSpPr>
        <p:spPr>
          <a:xfrm>
            <a:off x="1143001" y="4646462"/>
            <a:ext cx="1371600" cy="154138"/>
          </a:xfrm>
          <a:prstGeom prst="rect">
            <a:avLst/>
          </a:prstGeom>
          <a:solidFill>
            <a:srgbClr val="FFFF85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272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1" grpId="0" animBg="1"/>
      <p:bldP spid="1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C83B77-C8C0-4D8A-91D9-0F042B753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 with F5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7959AB7-B522-45A0-B039-C9C6FF6C75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89824" y="685800"/>
            <a:ext cx="6688152" cy="4551363"/>
          </a:xfrm>
        </p:spPr>
      </p:pic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3C6B6FD7-DF78-4A6E-BEAB-44664E869EC3}"/>
              </a:ext>
            </a:extLst>
          </p:cNvPr>
          <p:cNvSpPr/>
          <p:nvPr/>
        </p:nvSpPr>
        <p:spPr>
          <a:xfrm>
            <a:off x="2971800" y="3657600"/>
            <a:ext cx="2362200" cy="762250"/>
          </a:xfrm>
          <a:prstGeom prst="wedgeRoundRectCallout">
            <a:avLst>
              <a:gd name="adj1" fmla="val -86210"/>
              <a:gd name="adj2" fmla="val 4783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Character Sprite!</a:t>
            </a:r>
          </a:p>
        </p:txBody>
      </p:sp>
    </p:spTree>
    <p:extLst>
      <p:ext uri="{BB962C8B-B14F-4D97-AF65-F5344CB8AC3E}">
        <p14:creationId xmlns:p14="http://schemas.microsoft.com/office/powerpoint/2010/main" val="989773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0100" y="678426"/>
            <a:ext cx="7543800" cy="3886200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Step 1 - Install and Open a Window</a:t>
            </a:r>
          </a:p>
          <a:p>
            <a:r>
              <a:rPr lang="en-US" dirty="0"/>
              <a:t>Step 2 - Add Sprites</a:t>
            </a:r>
          </a:p>
          <a:p>
            <a:r>
              <a:rPr lang="en-US" dirty="0"/>
              <a:t>Step 3 - Add User Control</a:t>
            </a:r>
          </a:p>
          <a:p>
            <a:r>
              <a:rPr lang="en-US" dirty="0"/>
              <a:t>Step 4 - Add Gravity</a:t>
            </a:r>
          </a:p>
          <a:p>
            <a:r>
              <a:rPr lang="en-US" dirty="0"/>
              <a:t>Step 5 - Add Scrolling</a:t>
            </a:r>
          </a:p>
          <a:p>
            <a:r>
              <a:rPr lang="en-US" dirty="0"/>
              <a:t>Step 6 - Add Coins And Sound</a:t>
            </a:r>
          </a:p>
          <a:p>
            <a:r>
              <a:rPr lang="en-US" dirty="0"/>
              <a:t>Step 7 - Display The Score</a:t>
            </a:r>
          </a:p>
          <a:p>
            <a:r>
              <a:rPr lang="en-US" dirty="0"/>
              <a:t>Step 8 - Use a Map Editor</a:t>
            </a:r>
          </a:p>
          <a:p>
            <a:r>
              <a:rPr lang="en-US" dirty="0"/>
              <a:t>Step 9 - Multiple Levels and Other Layers</a:t>
            </a:r>
          </a:p>
          <a:p>
            <a:r>
              <a:rPr lang="en-US" dirty="0"/>
              <a:t>Step 10 - Add Ladders, Properties, and a Moving Platform</a:t>
            </a:r>
          </a:p>
          <a:p>
            <a:r>
              <a:rPr lang="en-US" dirty="0"/>
              <a:t>Step 11 - Add Character Animations, and Better Keyboard Control</a:t>
            </a:r>
          </a:p>
        </p:txBody>
      </p:sp>
    </p:spTree>
    <p:extLst>
      <p:ext uri="{BB962C8B-B14F-4D97-AF65-F5344CB8AC3E}">
        <p14:creationId xmlns:p14="http://schemas.microsoft.com/office/powerpoint/2010/main" val="27299260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BA3D79-A8BC-4972-A9FB-C5452EE0B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Add the wall list and create ground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9C11A1B-81E1-4690-A203-26F624F3B5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5012" y="457200"/>
            <a:ext cx="7477775" cy="4551363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23D66B5-EE6E-4894-92B0-250C446E4289}"/>
              </a:ext>
            </a:extLst>
          </p:cNvPr>
          <p:cNvSpPr/>
          <p:nvPr/>
        </p:nvSpPr>
        <p:spPr>
          <a:xfrm>
            <a:off x="1524001" y="1524001"/>
            <a:ext cx="4953000" cy="152400"/>
          </a:xfrm>
          <a:prstGeom prst="rect">
            <a:avLst/>
          </a:prstGeom>
          <a:solidFill>
            <a:srgbClr val="FFFF85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B75AE7E-5B22-4540-95FF-AECFE8EC6AE8}"/>
              </a:ext>
            </a:extLst>
          </p:cNvPr>
          <p:cNvSpPr/>
          <p:nvPr/>
        </p:nvSpPr>
        <p:spPr>
          <a:xfrm>
            <a:off x="1447801" y="2819401"/>
            <a:ext cx="6019800" cy="914400"/>
          </a:xfrm>
          <a:prstGeom prst="rect">
            <a:avLst/>
          </a:prstGeom>
          <a:solidFill>
            <a:srgbClr val="FFFF85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256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CBE9E-9CE7-48C2-9546-CA7F5C4F56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.draw() the </a:t>
            </a:r>
            <a:r>
              <a:rPr lang="en-US" dirty="0" err="1"/>
              <a:t>wall_list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4242F4-0F60-4CA5-BF84-BB2DE3B771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5012" y="685800"/>
            <a:ext cx="7477775" cy="4551363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F8980CA-02E3-4C89-B529-A7B09455EA19}"/>
              </a:ext>
            </a:extLst>
          </p:cNvPr>
          <p:cNvSpPr/>
          <p:nvPr/>
        </p:nvSpPr>
        <p:spPr>
          <a:xfrm>
            <a:off x="1447800" y="3124200"/>
            <a:ext cx="1981200" cy="152400"/>
          </a:xfrm>
          <a:prstGeom prst="rect">
            <a:avLst/>
          </a:prstGeom>
          <a:solidFill>
            <a:srgbClr val="FFFF85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845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ABF7B0-CD19-43A8-9DEC-2E1B230A9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 with F5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3A249FE-A1B7-4223-9094-15D7D6B67B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89824" y="685800"/>
            <a:ext cx="6688152" cy="4551363"/>
          </a:xfrm>
        </p:spPr>
      </p:pic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2DC64D6C-C746-40A6-B023-9AC1E7F37B0C}"/>
              </a:ext>
            </a:extLst>
          </p:cNvPr>
          <p:cNvSpPr/>
          <p:nvPr/>
        </p:nvSpPr>
        <p:spPr>
          <a:xfrm>
            <a:off x="3200400" y="4191000"/>
            <a:ext cx="4267200" cy="762250"/>
          </a:xfrm>
          <a:prstGeom prst="wedgeRoundRectCallout">
            <a:avLst>
              <a:gd name="adj1" fmla="val -90126"/>
              <a:gd name="adj2" fmla="val 5450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One piece of ground but we need more!</a:t>
            </a:r>
          </a:p>
        </p:txBody>
      </p:sp>
    </p:spTree>
    <p:extLst>
      <p:ext uri="{BB962C8B-B14F-4D97-AF65-F5344CB8AC3E}">
        <p14:creationId xmlns:p14="http://schemas.microsoft.com/office/powerpoint/2010/main" val="2525049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3DA02-62B8-448D-BCBF-8C14909B1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96BE7CC-A918-4E8A-B8C2-181FD41327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5012" y="685800"/>
            <a:ext cx="7477775" cy="4551363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A0C4CEF-0096-4CF7-8900-6C9C475E7161}"/>
              </a:ext>
            </a:extLst>
          </p:cNvPr>
          <p:cNvSpPr/>
          <p:nvPr/>
        </p:nvSpPr>
        <p:spPr>
          <a:xfrm>
            <a:off x="1488440" y="3387027"/>
            <a:ext cx="2473960" cy="194373"/>
          </a:xfrm>
          <a:prstGeom prst="rect">
            <a:avLst/>
          </a:prstGeom>
          <a:solidFill>
            <a:srgbClr val="FFFF85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39E07C6-A587-4EF3-9BC1-4177814A5D14}"/>
              </a:ext>
            </a:extLst>
          </p:cNvPr>
          <p:cNvSpPr/>
          <p:nvPr/>
        </p:nvSpPr>
        <p:spPr>
          <a:xfrm>
            <a:off x="3124200" y="3733800"/>
            <a:ext cx="228600" cy="194373"/>
          </a:xfrm>
          <a:prstGeom prst="rect">
            <a:avLst/>
          </a:prstGeom>
          <a:solidFill>
            <a:srgbClr val="FFFF85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AF92D85-2CF7-45F3-B8E4-934DED225A16}"/>
              </a:ext>
            </a:extLst>
          </p:cNvPr>
          <p:cNvSpPr/>
          <p:nvPr/>
        </p:nvSpPr>
        <p:spPr>
          <a:xfrm>
            <a:off x="1485892" y="3611213"/>
            <a:ext cx="342908" cy="579787"/>
          </a:xfrm>
          <a:prstGeom prst="rect">
            <a:avLst/>
          </a:prstGeom>
          <a:solidFill>
            <a:srgbClr val="FFFF85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28AE8FFE-DA48-407F-B426-162EA1A3E61D}"/>
              </a:ext>
            </a:extLst>
          </p:cNvPr>
          <p:cNvSpPr/>
          <p:nvPr/>
        </p:nvSpPr>
        <p:spPr>
          <a:xfrm>
            <a:off x="3352800" y="2112514"/>
            <a:ext cx="4267200" cy="935736"/>
          </a:xfrm>
          <a:prstGeom prst="wedgeRoundRectCallout">
            <a:avLst>
              <a:gd name="adj1" fmla="val -57983"/>
              <a:gd name="adj2" fmla="val 8826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For loop iterates from 0 to 1250 in 64 step increments:</a:t>
            </a:r>
          </a:p>
          <a:p>
            <a:pPr algn="ctr"/>
            <a:r>
              <a:rPr lang="en-US" dirty="0"/>
              <a:t>0 then 64 then 128 then 192 </a:t>
            </a:r>
            <a:r>
              <a:rPr lang="en-US" dirty="0" err="1"/>
              <a:t>etc</a:t>
            </a:r>
            <a:r>
              <a:rPr lang="en-US" dirty="0"/>
              <a:t>…</a:t>
            </a:r>
          </a:p>
        </p:txBody>
      </p: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D2C0BF35-DDC6-43EF-97D2-EC9DDD380B86}"/>
              </a:ext>
            </a:extLst>
          </p:cNvPr>
          <p:cNvSpPr/>
          <p:nvPr/>
        </p:nvSpPr>
        <p:spPr>
          <a:xfrm>
            <a:off x="4425696" y="3766511"/>
            <a:ext cx="4724400" cy="579787"/>
          </a:xfrm>
          <a:prstGeom prst="wedgeRoundRectCallout">
            <a:avLst>
              <a:gd name="adj1" fmla="val -71554"/>
              <a:gd name="adj2" fmla="val -3313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 x to position each sprite one after the other.</a:t>
            </a:r>
          </a:p>
        </p:txBody>
      </p:sp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18DBEF85-167F-4450-8523-C47E845FCE4A}"/>
              </a:ext>
            </a:extLst>
          </p:cNvPr>
          <p:cNvSpPr/>
          <p:nvPr/>
        </p:nvSpPr>
        <p:spPr>
          <a:xfrm>
            <a:off x="1905000" y="4523923"/>
            <a:ext cx="4724400" cy="579787"/>
          </a:xfrm>
          <a:prstGeom prst="wedgeRoundRectCallout">
            <a:avLst>
              <a:gd name="adj1" fmla="val -53490"/>
              <a:gd name="adj2" fmla="val -10042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Very important! Indent to identify all the statements that belong to the for loop.</a:t>
            </a:r>
          </a:p>
        </p:txBody>
      </p:sp>
    </p:spTree>
    <p:extLst>
      <p:ext uri="{BB962C8B-B14F-4D97-AF65-F5344CB8AC3E}">
        <p14:creationId xmlns:p14="http://schemas.microsoft.com/office/powerpoint/2010/main" val="890660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C03CC-C801-4E21-BDA0-60F8051E3D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 with F5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559D93D-0AB8-4620-BD08-660065D294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89824" y="685800"/>
            <a:ext cx="6688152" cy="4551363"/>
          </a:xfrm>
        </p:spPr>
      </p:pic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5106288E-0547-48DA-A3AE-E310DB185A42}"/>
              </a:ext>
            </a:extLst>
          </p:cNvPr>
          <p:cNvSpPr/>
          <p:nvPr/>
        </p:nvSpPr>
        <p:spPr>
          <a:xfrm>
            <a:off x="3429000" y="3539177"/>
            <a:ext cx="4267200" cy="762250"/>
          </a:xfrm>
          <a:prstGeom prst="wedgeRoundRectCallout">
            <a:avLst>
              <a:gd name="adj1" fmla="val -66256"/>
              <a:gd name="adj2" fmla="val 11372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Multiple ground pieces!</a:t>
            </a:r>
          </a:p>
        </p:txBody>
      </p:sp>
    </p:spTree>
    <p:extLst>
      <p:ext uri="{BB962C8B-B14F-4D97-AF65-F5344CB8AC3E}">
        <p14:creationId xmlns:p14="http://schemas.microsoft.com/office/powerpoint/2010/main" val="2127111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9797D10E-FA7D-4C3E-A0B5-A4A79DA581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532" y="533400"/>
            <a:ext cx="7574936" cy="4610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2983C01-F538-4C24-BC30-8DD90360F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Put some crates on the ground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98C3D2C-516A-4885-A5C1-00B3DE61A6D9}"/>
              </a:ext>
            </a:extLst>
          </p:cNvPr>
          <p:cNvSpPr/>
          <p:nvPr/>
        </p:nvSpPr>
        <p:spPr>
          <a:xfrm>
            <a:off x="1447800" y="2835797"/>
            <a:ext cx="2819400" cy="517003"/>
          </a:xfrm>
          <a:prstGeom prst="rect">
            <a:avLst/>
          </a:prstGeom>
          <a:solidFill>
            <a:srgbClr val="FFFF85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BD384C18-8B67-42E4-9D03-82E86D250586}"/>
              </a:ext>
            </a:extLst>
          </p:cNvPr>
          <p:cNvSpPr/>
          <p:nvPr/>
        </p:nvSpPr>
        <p:spPr>
          <a:xfrm>
            <a:off x="3574647" y="1132118"/>
            <a:ext cx="4267200" cy="935736"/>
          </a:xfrm>
          <a:prstGeom prst="wedgeRoundRectCallout">
            <a:avLst>
              <a:gd name="adj1" fmla="val -38182"/>
              <a:gd name="adj2" fmla="val 10187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a list of lists with x and y position for three crates.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89CECA3-FD64-45A4-9EB0-F80FE8859D3D}"/>
              </a:ext>
            </a:extLst>
          </p:cNvPr>
          <p:cNvSpPr/>
          <p:nvPr/>
        </p:nvSpPr>
        <p:spPr>
          <a:xfrm>
            <a:off x="1447800" y="3462529"/>
            <a:ext cx="6400800" cy="935736"/>
          </a:xfrm>
          <a:prstGeom prst="rect">
            <a:avLst/>
          </a:prstGeom>
          <a:solidFill>
            <a:srgbClr val="FFFF85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0B25E2E8-C9F4-43D7-98BD-242F2716A66F}"/>
              </a:ext>
            </a:extLst>
          </p:cNvPr>
          <p:cNvSpPr/>
          <p:nvPr/>
        </p:nvSpPr>
        <p:spPr>
          <a:xfrm>
            <a:off x="6273478" y="2569465"/>
            <a:ext cx="3150243" cy="679883"/>
          </a:xfrm>
          <a:prstGeom prst="wedgeRoundRectCallout">
            <a:avLst>
              <a:gd name="adj1" fmla="val -104449"/>
              <a:gd name="adj2" fmla="val 8846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Loop through all coordinates and put a box there.</a:t>
            </a:r>
          </a:p>
        </p:txBody>
      </p:sp>
    </p:spTree>
    <p:extLst>
      <p:ext uri="{BB962C8B-B14F-4D97-AF65-F5344CB8AC3E}">
        <p14:creationId xmlns:p14="http://schemas.microsoft.com/office/powerpoint/2010/main" val="2996995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E0079-74EE-486E-BCE7-D5350BE20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 with F5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CD34BDE-5C9C-4CC5-858E-46149600E0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89824" y="685800"/>
            <a:ext cx="6688152" cy="4551363"/>
          </a:xfrm>
        </p:spPr>
      </p:pic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2197396D-D8F7-4C99-8E38-04BB87A812C7}"/>
              </a:ext>
            </a:extLst>
          </p:cNvPr>
          <p:cNvSpPr/>
          <p:nvPr/>
        </p:nvSpPr>
        <p:spPr>
          <a:xfrm>
            <a:off x="3310359" y="2649388"/>
            <a:ext cx="4267200" cy="762250"/>
          </a:xfrm>
          <a:prstGeom prst="wedgeRoundRectCallout">
            <a:avLst>
              <a:gd name="adj1" fmla="val -61102"/>
              <a:gd name="adj2" fmla="val 17446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Boxes now show up!</a:t>
            </a:r>
          </a:p>
        </p:txBody>
      </p:sp>
    </p:spTree>
    <p:extLst>
      <p:ext uri="{BB962C8B-B14F-4D97-AF65-F5344CB8AC3E}">
        <p14:creationId xmlns:p14="http://schemas.microsoft.com/office/powerpoint/2010/main" val="1330159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58E42-4A72-462E-BFC0-6881091BC3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3276600"/>
            <a:ext cx="7543800" cy="1676400"/>
          </a:xfrm>
        </p:spPr>
        <p:txBody>
          <a:bodyPr/>
          <a:lstStyle/>
          <a:p>
            <a:r>
              <a:rPr lang="en-US" dirty="0"/>
              <a:t>Step 3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5ECB36-4185-4D4C-B425-A4E23523A1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4953000"/>
            <a:ext cx="6858000" cy="914400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Add User Control</a:t>
            </a:r>
          </a:p>
        </p:txBody>
      </p:sp>
    </p:spTree>
    <p:extLst>
      <p:ext uri="{BB962C8B-B14F-4D97-AF65-F5344CB8AC3E}">
        <p14:creationId xmlns:p14="http://schemas.microsoft.com/office/powerpoint/2010/main" val="40676680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0905503-D409-45A7-9831-71ABD81D64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constants for player speed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E488283-C751-4A61-979A-5A21CD4623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5012" y="685800"/>
            <a:ext cx="7477775" cy="4551363"/>
          </a:xfr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EE84631-1A33-48FB-AD0A-68A2CC0FB480}"/>
              </a:ext>
            </a:extLst>
          </p:cNvPr>
          <p:cNvSpPr/>
          <p:nvPr/>
        </p:nvSpPr>
        <p:spPr>
          <a:xfrm>
            <a:off x="770898" y="3337055"/>
            <a:ext cx="4105902" cy="396745"/>
          </a:xfrm>
          <a:prstGeom prst="rect">
            <a:avLst/>
          </a:prstGeom>
          <a:solidFill>
            <a:srgbClr val="FFFF85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BE0641AD-AA4F-451E-85B2-64451FE3BE9E}"/>
              </a:ext>
            </a:extLst>
          </p:cNvPr>
          <p:cNvSpPr/>
          <p:nvPr/>
        </p:nvSpPr>
        <p:spPr>
          <a:xfrm>
            <a:off x="3886200" y="2790147"/>
            <a:ext cx="4267200" cy="396745"/>
          </a:xfrm>
          <a:prstGeom prst="wedgeRoundRectCallout">
            <a:avLst>
              <a:gd name="adj1" fmla="val -38182"/>
              <a:gd name="adj2" fmla="val 8145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Add constant for player movement speed</a:t>
            </a:r>
          </a:p>
        </p:txBody>
      </p:sp>
    </p:spTree>
    <p:extLst>
      <p:ext uri="{BB962C8B-B14F-4D97-AF65-F5344CB8AC3E}">
        <p14:creationId xmlns:p14="http://schemas.microsoft.com/office/powerpoint/2010/main" val="1748554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DC806F-7607-4BA6-9E4C-5E7FA1229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Add a physics engine in __</a:t>
            </a:r>
            <a:r>
              <a:rPr lang="en-US" sz="3600" dirty="0" err="1"/>
              <a:t>init</a:t>
            </a:r>
            <a:r>
              <a:rPr lang="en-US" sz="3600" dirty="0"/>
              <a:t>__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F0B7EC6-516B-40FC-840C-4E6C2567FF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87218" y="533400"/>
            <a:ext cx="7493364" cy="4551363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79E26FE-129C-4681-9C72-38786632030C}"/>
              </a:ext>
            </a:extLst>
          </p:cNvPr>
          <p:cNvSpPr/>
          <p:nvPr/>
        </p:nvSpPr>
        <p:spPr>
          <a:xfrm>
            <a:off x="1447800" y="3162300"/>
            <a:ext cx="2514600" cy="396745"/>
          </a:xfrm>
          <a:prstGeom prst="rect">
            <a:avLst/>
          </a:prstGeom>
          <a:solidFill>
            <a:srgbClr val="FFFF85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16C38D12-513A-48EC-9CA8-05FCC2CAD68B}"/>
              </a:ext>
            </a:extLst>
          </p:cNvPr>
          <p:cNvSpPr/>
          <p:nvPr/>
        </p:nvSpPr>
        <p:spPr>
          <a:xfrm>
            <a:off x="4724400" y="3657600"/>
            <a:ext cx="3429000" cy="396745"/>
          </a:xfrm>
          <a:prstGeom prst="wedgeRoundRectCallout">
            <a:avLst>
              <a:gd name="adj1" fmla="val -79936"/>
              <a:gd name="adj2" fmla="val -9332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Add a physics engine in __</a:t>
            </a:r>
            <a:r>
              <a:rPr lang="en-US" dirty="0" err="1"/>
              <a:t>init</a:t>
            </a:r>
            <a:r>
              <a:rPr lang="en-US" dirty="0"/>
              <a:t>__</a:t>
            </a:r>
          </a:p>
        </p:txBody>
      </p:sp>
    </p:spTree>
    <p:extLst>
      <p:ext uri="{BB962C8B-B14F-4D97-AF65-F5344CB8AC3E}">
        <p14:creationId xmlns:p14="http://schemas.microsoft.com/office/powerpoint/2010/main" val="3689792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3C0DBA9-916D-4FAF-A2B1-B35AAC6AC8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3276600"/>
            <a:ext cx="7543800" cy="1676400"/>
          </a:xfrm>
        </p:spPr>
        <p:txBody>
          <a:bodyPr/>
          <a:lstStyle/>
          <a:p>
            <a:r>
              <a:rPr lang="en-US" dirty="0"/>
              <a:t>Step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3EC5D9-00EC-470B-BDEA-71979666BF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4953000"/>
            <a:ext cx="6858000" cy="914400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Install and Open a Window</a:t>
            </a:r>
          </a:p>
        </p:txBody>
      </p:sp>
    </p:spTree>
    <p:extLst>
      <p:ext uri="{BB962C8B-B14F-4D97-AF65-F5344CB8AC3E}">
        <p14:creationId xmlns:p14="http://schemas.microsoft.com/office/powerpoint/2010/main" val="25798660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3A1AF98-8EBD-4FB3-83D1-44E9FFA1593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4532" y="2819400"/>
            <a:ext cx="7574936" cy="22483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5C9AD87-4750-4805-AC50-F54B111EA2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a physics engine to setup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F1F58B8-A994-4744-8D6C-16F61C187B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4532" y="457201"/>
            <a:ext cx="7574936" cy="2133600"/>
          </a:xfr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56AE95B-A37A-4B27-9632-5A0DFF3787C3}"/>
              </a:ext>
            </a:extLst>
          </p:cNvPr>
          <p:cNvSpPr/>
          <p:nvPr/>
        </p:nvSpPr>
        <p:spPr>
          <a:xfrm>
            <a:off x="1447800" y="3810000"/>
            <a:ext cx="6629400" cy="533400"/>
          </a:xfrm>
          <a:prstGeom prst="rect">
            <a:avLst/>
          </a:prstGeom>
          <a:solidFill>
            <a:srgbClr val="FFFF85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A3105E83-B74A-4A58-A67A-73379A552F80}"/>
              </a:ext>
            </a:extLst>
          </p:cNvPr>
          <p:cNvSpPr/>
          <p:nvPr/>
        </p:nvSpPr>
        <p:spPr>
          <a:xfrm>
            <a:off x="4572000" y="4458204"/>
            <a:ext cx="3581400" cy="396745"/>
          </a:xfrm>
          <a:prstGeom prst="wedgeRoundRectCallout">
            <a:avLst>
              <a:gd name="adj1" fmla="val -83908"/>
              <a:gd name="adj2" fmla="val -11637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Assign a physics engine in setup</a:t>
            </a:r>
          </a:p>
        </p:txBody>
      </p:sp>
    </p:spTree>
    <p:extLst>
      <p:ext uri="{BB962C8B-B14F-4D97-AF65-F5344CB8AC3E}">
        <p14:creationId xmlns:p14="http://schemas.microsoft.com/office/powerpoint/2010/main" val="4178663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1B17A7-3528-4795-BB27-4B4A08582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Moving Sprites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88E7B8-D7D9-4F2E-8879-CA342AE1F7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Each sprite has </a:t>
            </a:r>
            <a:r>
              <a:rPr lang="en-US" dirty="0" err="1"/>
              <a:t>center_x</a:t>
            </a:r>
            <a:r>
              <a:rPr lang="en-US" dirty="0"/>
              <a:t> and </a:t>
            </a:r>
            <a:r>
              <a:rPr lang="en-US" dirty="0" err="1"/>
              <a:t>center_y</a:t>
            </a:r>
            <a:r>
              <a:rPr lang="en-US" dirty="0"/>
              <a:t> attributes. 	</a:t>
            </a:r>
          </a:p>
          <a:p>
            <a:pPr lvl="1"/>
            <a:r>
              <a:rPr lang="en-US" dirty="0"/>
              <a:t>Changing these will change the location of the sprite. </a:t>
            </a:r>
          </a:p>
          <a:p>
            <a:pPr marL="320040" lvl="1" indent="0">
              <a:buNone/>
            </a:pPr>
            <a:endParaRPr lang="en-US" dirty="0"/>
          </a:p>
          <a:p>
            <a:r>
              <a:rPr lang="en-US" dirty="0"/>
              <a:t>Each sprite has </a:t>
            </a:r>
            <a:r>
              <a:rPr lang="en-US" dirty="0" err="1"/>
              <a:t>change_x</a:t>
            </a:r>
            <a:r>
              <a:rPr lang="en-US" dirty="0"/>
              <a:t> and </a:t>
            </a:r>
            <a:r>
              <a:rPr lang="en-US" dirty="0" err="1"/>
              <a:t>change_y</a:t>
            </a:r>
            <a:r>
              <a:rPr lang="en-US" dirty="0"/>
              <a:t> variables. </a:t>
            </a:r>
          </a:p>
          <a:p>
            <a:pPr lvl="1"/>
            <a:r>
              <a:rPr lang="en-US" dirty="0"/>
              <a:t>These can be used to hold the velocity that the sprite is moving with. </a:t>
            </a:r>
          </a:p>
          <a:p>
            <a:pPr lvl="1"/>
            <a:r>
              <a:rPr lang="en-US" dirty="0"/>
              <a:t>We will adjust these based on what key the user hits. </a:t>
            </a:r>
          </a:p>
          <a:p>
            <a:pPr lvl="1"/>
            <a:r>
              <a:rPr lang="en-US" dirty="0"/>
              <a:t>If the user hits the right arrow key we want a positive value for </a:t>
            </a:r>
            <a:r>
              <a:rPr lang="en-US" dirty="0" err="1"/>
              <a:t>change_x</a:t>
            </a:r>
            <a:r>
              <a:rPr lang="en-US" dirty="0"/>
              <a:t>. </a:t>
            </a:r>
          </a:p>
          <a:p>
            <a:pPr lvl="1"/>
            <a:r>
              <a:rPr lang="en-US" dirty="0"/>
              <a:t>If the value is 5, it will move 5 pixels per frame.</a:t>
            </a:r>
          </a:p>
        </p:txBody>
      </p:sp>
    </p:spTree>
    <p:extLst>
      <p:ext uri="{BB962C8B-B14F-4D97-AF65-F5344CB8AC3E}">
        <p14:creationId xmlns:p14="http://schemas.microsoft.com/office/powerpoint/2010/main" val="6572586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F06D09-B08F-44A7-95D5-8E6D6CE51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Add </a:t>
            </a:r>
            <a:r>
              <a:rPr lang="en-US" sz="3600" dirty="0" err="1"/>
              <a:t>on_key_press</a:t>
            </a:r>
            <a:r>
              <a:rPr lang="en-US" sz="3600" dirty="0"/>
              <a:t> and </a:t>
            </a:r>
            <a:r>
              <a:rPr lang="en-US" sz="3600" dirty="0" err="1"/>
              <a:t>on_update</a:t>
            </a:r>
            <a:endParaRPr lang="en-US" sz="36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10241E0-60D5-455B-BF6B-35414FD1E0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5012" y="457200"/>
            <a:ext cx="7477775" cy="4551363"/>
          </a:xfr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5C9D3CC-C9A1-489A-B449-68EEC989F4AB}"/>
              </a:ext>
            </a:extLst>
          </p:cNvPr>
          <p:cNvSpPr/>
          <p:nvPr/>
        </p:nvSpPr>
        <p:spPr>
          <a:xfrm>
            <a:off x="1066800" y="1447800"/>
            <a:ext cx="6629400" cy="1828800"/>
          </a:xfrm>
          <a:prstGeom prst="rect">
            <a:avLst/>
          </a:prstGeom>
          <a:solidFill>
            <a:srgbClr val="FFFF85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F08993CF-FD45-48C1-80EA-F2614BF89E8F}"/>
              </a:ext>
            </a:extLst>
          </p:cNvPr>
          <p:cNvSpPr/>
          <p:nvPr/>
        </p:nvSpPr>
        <p:spPr>
          <a:xfrm>
            <a:off x="3962400" y="914400"/>
            <a:ext cx="3962400" cy="419449"/>
          </a:xfrm>
          <a:prstGeom prst="wedgeRoundRectCallout">
            <a:avLst>
              <a:gd name="adj1" fmla="val -63709"/>
              <a:gd name="adj2" fmla="val 9260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On_key_press</a:t>
            </a:r>
            <a:r>
              <a:rPr lang="en-US" dirty="0"/>
              <a:t> responds to key presses.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EEC223D-8F89-4456-BE62-491DD6D14B4E}"/>
              </a:ext>
            </a:extLst>
          </p:cNvPr>
          <p:cNvSpPr/>
          <p:nvPr/>
        </p:nvSpPr>
        <p:spPr>
          <a:xfrm>
            <a:off x="1066800" y="3331464"/>
            <a:ext cx="4267200" cy="859536"/>
          </a:xfrm>
          <a:prstGeom prst="rect">
            <a:avLst/>
          </a:prstGeom>
          <a:solidFill>
            <a:srgbClr val="FFFF85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62A519E3-DD28-479B-85E9-46D7E806D678}"/>
              </a:ext>
            </a:extLst>
          </p:cNvPr>
          <p:cNvSpPr/>
          <p:nvPr/>
        </p:nvSpPr>
        <p:spPr>
          <a:xfrm>
            <a:off x="4114800" y="4493340"/>
            <a:ext cx="3200400" cy="688260"/>
          </a:xfrm>
          <a:prstGeom prst="wedgeRoundRectCallout">
            <a:avLst>
              <a:gd name="adj1" fmla="val -66426"/>
              <a:gd name="adj2" fmla="val -9628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On_update</a:t>
            </a:r>
            <a:r>
              <a:rPr lang="en-US" dirty="0"/>
              <a:t> updates all moving objects each frame.</a:t>
            </a:r>
          </a:p>
        </p:txBody>
      </p:sp>
    </p:spTree>
    <p:extLst>
      <p:ext uri="{BB962C8B-B14F-4D97-AF65-F5344CB8AC3E}">
        <p14:creationId xmlns:p14="http://schemas.microsoft.com/office/powerpoint/2010/main" val="3696785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E15D2-4963-42E4-BF95-19D08BA55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 with F5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93D88DD-A7EA-4F96-91BD-CAD14806F0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89824" y="685800"/>
            <a:ext cx="6688152" cy="4551363"/>
          </a:xfrm>
        </p:spPr>
      </p:pic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3CE3A577-B1DC-4496-A215-FAF3348DC75E}"/>
              </a:ext>
            </a:extLst>
          </p:cNvPr>
          <p:cNvSpPr/>
          <p:nvPr/>
        </p:nvSpPr>
        <p:spPr>
          <a:xfrm>
            <a:off x="5069840" y="2936081"/>
            <a:ext cx="3200400" cy="688260"/>
          </a:xfrm>
          <a:prstGeom prst="wedgeRoundRectCallout">
            <a:avLst>
              <a:gd name="adj1" fmla="val -60394"/>
              <a:gd name="adj2" fmla="val -12138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What went wrong?</a:t>
            </a:r>
          </a:p>
        </p:txBody>
      </p:sp>
    </p:spTree>
    <p:extLst>
      <p:ext uri="{BB962C8B-B14F-4D97-AF65-F5344CB8AC3E}">
        <p14:creationId xmlns:p14="http://schemas.microsoft.com/office/powerpoint/2010/main" val="443108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7BAF5D-C1D2-4711-89ED-C37F738E7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Change_x</a:t>
            </a:r>
            <a:r>
              <a:rPr lang="en-US" dirty="0"/>
              <a:t> and </a:t>
            </a:r>
            <a:r>
              <a:rPr lang="en-US" dirty="0" err="1"/>
              <a:t>Change_y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D385DD-75F2-4464-B7B2-19AA76E19C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Change_x</a:t>
            </a:r>
            <a:r>
              <a:rPr lang="en-US" dirty="0"/>
              <a:t> and </a:t>
            </a:r>
            <a:r>
              <a:rPr lang="en-US" dirty="0" err="1"/>
              <a:t>change_y</a:t>
            </a:r>
            <a:r>
              <a:rPr lang="en-US" dirty="0"/>
              <a:t> will cause the player to keep moving every frame until we tell it to stop!</a:t>
            </a:r>
          </a:p>
          <a:p>
            <a:r>
              <a:rPr lang="en-US" dirty="0"/>
              <a:t>So the player moves continuously.</a:t>
            </a:r>
          </a:p>
          <a:p>
            <a:endParaRPr lang="en-US" dirty="0"/>
          </a:p>
          <a:p>
            <a:r>
              <a:rPr lang="en-US" dirty="0"/>
              <a:t>Also…</a:t>
            </a:r>
          </a:p>
          <a:p>
            <a:endParaRPr lang="en-US" dirty="0"/>
          </a:p>
          <a:p>
            <a:r>
              <a:rPr lang="en-US" dirty="0"/>
              <a:t>There is no gravity! So the player is flying!</a:t>
            </a:r>
          </a:p>
        </p:txBody>
      </p:sp>
    </p:spTree>
    <p:extLst>
      <p:ext uri="{BB962C8B-B14F-4D97-AF65-F5344CB8AC3E}">
        <p14:creationId xmlns:p14="http://schemas.microsoft.com/office/powerpoint/2010/main" val="42656471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245247-6AFF-4AA7-9197-2128041FE2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</a:t>
            </a:r>
            <a:r>
              <a:rPr lang="en-US" dirty="0" err="1"/>
              <a:t>on_key_release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EBDD061-F2D6-44D0-BE8F-7DF25AA94B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5012" y="457200"/>
            <a:ext cx="7477775" cy="4551363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3A5DAD1-A451-4A3D-8A2C-095E4E38CA1F}"/>
              </a:ext>
            </a:extLst>
          </p:cNvPr>
          <p:cNvSpPr/>
          <p:nvPr/>
        </p:nvSpPr>
        <p:spPr>
          <a:xfrm>
            <a:off x="1143000" y="2704750"/>
            <a:ext cx="5410200" cy="1714850"/>
          </a:xfrm>
          <a:prstGeom prst="rect">
            <a:avLst/>
          </a:prstGeom>
          <a:solidFill>
            <a:srgbClr val="FFFF85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6F90CB4A-F227-4AE0-B7C8-A1F19779ECF4}"/>
              </a:ext>
            </a:extLst>
          </p:cNvPr>
          <p:cNvSpPr/>
          <p:nvPr/>
        </p:nvSpPr>
        <p:spPr>
          <a:xfrm>
            <a:off x="3962400" y="1905000"/>
            <a:ext cx="3429000" cy="571849"/>
          </a:xfrm>
          <a:prstGeom prst="wedgeRoundRectCallout">
            <a:avLst>
              <a:gd name="adj1" fmla="val -63709"/>
              <a:gd name="adj2" fmla="val 9260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On_key_release</a:t>
            </a:r>
            <a:r>
              <a:rPr lang="en-US" dirty="0"/>
              <a:t> responds when you let go of a key.</a:t>
            </a:r>
          </a:p>
        </p:txBody>
      </p:sp>
    </p:spTree>
    <p:extLst>
      <p:ext uri="{BB962C8B-B14F-4D97-AF65-F5344CB8AC3E}">
        <p14:creationId xmlns:p14="http://schemas.microsoft.com/office/powerpoint/2010/main" val="1838307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E15D2-4963-42E4-BF95-19D08BA55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 with F5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93D88DD-A7EA-4F96-91BD-CAD14806F0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89824" y="685800"/>
            <a:ext cx="6688152" cy="4551363"/>
          </a:xfrm>
        </p:spPr>
      </p:pic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3CE3A577-B1DC-4496-A215-FAF3348DC75E}"/>
              </a:ext>
            </a:extLst>
          </p:cNvPr>
          <p:cNvSpPr/>
          <p:nvPr/>
        </p:nvSpPr>
        <p:spPr>
          <a:xfrm>
            <a:off x="4572000" y="2936080"/>
            <a:ext cx="3698240" cy="935735"/>
          </a:xfrm>
          <a:prstGeom prst="wedgeRoundRectCallout">
            <a:avLst>
              <a:gd name="adj1" fmla="val -50229"/>
              <a:gd name="adj2" fmla="val -11812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Character still flies but at least it stops when you let go of the key.</a:t>
            </a:r>
          </a:p>
        </p:txBody>
      </p:sp>
    </p:spTree>
    <p:extLst>
      <p:ext uri="{BB962C8B-B14F-4D97-AF65-F5344CB8AC3E}">
        <p14:creationId xmlns:p14="http://schemas.microsoft.com/office/powerpoint/2010/main" val="188626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7DB354-2EE4-45A0-A62A-CFC94F57A4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both a </a:t>
            </a:r>
            <a:r>
              <a:rPr lang="en-US" dirty="0" err="1"/>
              <a:t>on_key_press</a:t>
            </a:r>
            <a:r>
              <a:rPr lang="en-US" dirty="0"/>
              <a:t> as well as an </a:t>
            </a:r>
            <a:r>
              <a:rPr lang="en-US" dirty="0" err="1"/>
              <a:t>on_key_release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C092AF-1FF3-4917-9A82-C73DE824F4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often need to handle both </a:t>
            </a:r>
            <a:r>
              <a:rPr lang="en-US" dirty="0" err="1"/>
              <a:t>on_key_press</a:t>
            </a:r>
            <a:r>
              <a:rPr lang="en-US" dirty="0"/>
              <a:t> as well as </a:t>
            </a:r>
            <a:r>
              <a:rPr lang="en-US" dirty="0" err="1"/>
              <a:t>on_key_release</a:t>
            </a:r>
            <a:br>
              <a:rPr lang="en-US" dirty="0"/>
            </a:br>
            <a:endParaRPr lang="en-US" dirty="0"/>
          </a:p>
          <a:p>
            <a:r>
              <a:rPr lang="en-US" dirty="0"/>
              <a:t>It depends on how you want the game to behave. </a:t>
            </a:r>
          </a:p>
          <a:p>
            <a:endParaRPr lang="en-US" dirty="0"/>
          </a:p>
          <a:p>
            <a:r>
              <a:rPr lang="en-US" dirty="0"/>
              <a:t>It’s your game you can make it behave any way you want!</a:t>
            </a:r>
          </a:p>
          <a:p>
            <a:r>
              <a:rPr lang="en-US" dirty="0"/>
              <a:t>Next time you play a game ask yourself how the programmer may have set up the key presses.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951262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256955-E38C-4DFB-BD09-9425F2274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3276600"/>
            <a:ext cx="7543800" cy="1676400"/>
          </a:xfrm>
        </p:spPr>
        <p:txBody>
          <a:bodyPr/>
          <a:lstStyle/>
          <a:p>
            <a:r>
              <a:rPr lang="en-US" dirty="0"/>
              <a:t>Step 4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89F0EB-AEF1-4455-AF62-5001AAC5D7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4953000"/>
            <a:ext cx="6858000" cy="914400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Add Gravity</a:t>
            </a:r>
          </a:p>
        </p:txBody>
      </p:sp>
    </p:spTree>
    <p:extLst>
      <p:ext uri="{BB962C8B-B14F-4D97-AF65-F5344CB8AC3E}">
        <p14:creationId xmlns:p14="http://schemas.microsoft.com/office/powerpoint/2010/main" val="144170544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C78D5B8-478D-4F78-8B58-BEBA7F121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Add constants for gravity and jump speed.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6E9FEF0-0144-4B00-B7EB-A36C8FD862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5012" y="457200"/>
            <a:ext cx="7477775" cy="4551363"/>
          </a:xfr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C828F15-2AAB-4E15-BA42-29B097F75EB1}"/>
              </a:ext>
            </a:extLst>
          </p:cNvPr>
          <p:cNvSpPr/>
          <p:nvPr/>
        </p:nvSpPr>
        <p:spPr>
          <a:xfrm>
            <a:off x="833112" y="3429000"/>
            <a:ext cx="1986288" cy="304800"/>
          </a:xfrm>
          <a:prstGeom prst="rect">
            <a:avLst/>
          </a:prstGeom>
          <a:solidFill>
            <a:srgbClr val="FFFF85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92940F34-EA0A-436D-8E27-E759F1D6EBD9}"/>
              </a:ext>
            </a:extLst>
          </p:cNvPr>
          <p:cNvSpPr/>
          <p:nvPr/>
        </p:nvSpPr>
        <p:spPr>
          <a:xfrm>
            <a:off x="3581400" y="3398520"/>
            <a:ext cx="2590800" cy="571849"/>
          </a:xfrm>
          <a:prstGeom prst="wedgeRoundRectCallout">
            <a:avLst>
              <a:gd name="adj1" fmla="val -80260"/>
              <a:gd name="adj2" fmla="val -2012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Add constants for gravity and jump speed.</a:t>
            </a:r>
          </a:p>
        </p:txBody>
      </p:sp>
    </p:spTree>
    <p:extLst>
      <p:ext uri="{BB962C8B-B14F-4D97-AF65-F5344CB8AC3E}">
        <p14:creationId xmlns:p14="http://schemas.microsoft.com/office/powerpoint/2010/main" val="2452587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9CB0D11-6F6B-4BA8-8BF0-93604B828BA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29000" y="2208129"/>
            <a:ext cx="4953000" cy="28989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Installing Python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685800"/>
            <a:ext cx="7162800" cy="25146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Workflow: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Go to </a:t>
            </a:r>
            <a:r>
              <a:rPr lang="en-US" dirty="0">
                <a:hlinkClick r:id="rId3"/>
              </a:rPr>
              <a:t>www.python.org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Find the correct version for your machine (use Python 3.x).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Download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Install</a:t>
            </a:r>
          </a:p>
        </p:txBody>
      </p:sp>
    </p:spTree>
    <p:extLst>
      <p:ext uri="{BB962C8B-B14F-4D97-AF65-F5344CB8AC3E}">
        <p14:creationId xmlns:p14="http://schemas.microsoft.com/office/powerpoint/2010/main" val="66533136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24A64838-8F60-4939-8C70-DC254124AB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5012" y="457200"/>
            <a:ext cx="7477775" cy="4551363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457963-0BEE-4FE9-A8AF-A7D5EB3703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Change physics engine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F98634C-8D27-4C80-93B0-34F2EDC44180}"/>
              </a:ext>
            </a:extLst>
          </p:cNvPr>
          <p:cNvSpPr/>
          <p:nvPr/>
        </p:nvSpPr>
        <p:spPr>
          <a:xfrm>
            <a:off x="5638800" y="2971800"/>
            <a:ext cx="685800" cy="152400"/>
          </a:xfrm>
          <a:prstGeom prst="rect">
            <a:avLst/>
          </a:prstGeom>
          <a:solidFill>
            <a:srgbClr val="FFFF85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BF740230-A187-4CA4-AB9C-7D3BADBCBC07}"/>
              </a:ext>
            </a:extLst>
          </p:cNvPr>
          <p:cNvSpPr/>
          <p:nvPr/>
        </p:nvSpPr>
        <p:spPr>
          <a:xfrm>
            <a:off x="5029200" y="3264995"/>
            <a:ext cx="2590800" cy="571849"/>
          </a:xfrm>
          <a:prstGeom prst="wedgeRoundRectCallout">
            <a:avLst>
              <a:gd name="adj1" fmla="val -10378"/>
              <a:gd name="adj2" fmla="val -7129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Add GRAVITY to physics engine.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74804B5-67F2-47E2-BA01-766B986D71A3}"/>
              </a:ext>
            </a:extLst>
          </p:cNvPr>
          <p:cNvSpPr/>
          <p:nvPr/>
        </p:nvSpPr>
        <p:spPr>
          <a:xfrm>
            <a:off x="3962400" y="2656681"/>
            <a:ext cx="1981200" cy="152400"/>
          </a:xfrm>
          <a:prstGeom prst="rect">
            <a:avLst/>
          </a:prstGeom>
          <a:solidFill>
            <a:srgbClr val="FFFF85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peech Bubble: Rectangle with Corners Rounded 15">
            <a:extLst>
              <a:ext uri="{FF2B5EF4-FFF2-40B4-BE49-F238E27FC236}">
                <a16:creationId xmlns:a16="http://schemas.microsoft.com/office/drawing/2014/main" id="{0C2C5E21-4C44-485D-8615-12026674B774}"/>
              </a:ext>
            </a:extLst>
          </p:cNvPr>
          <p:cNvSpPr/>
          <p:nvPr/>
        </p:nvSpPr>
        <p:spPr>
          <a:xfrm>
            <a:off x="5105400" y="1952593"/>
            <a:ext cx="2590800" cy="571849"/>
          </a:xfrm>
          <a:prstGeom prst="wedgeRoundRectCallout">
            <a:avLst>
              <a:gd name="adj1" fmla="val -66613"/>
              <a:gd name="adj2" fmla="val 6408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Change to </a:t>
            </a:r>
            <a:r>
              <a:rPr lang="en-US" dirty="0" err="1"/>
              <a:t>PhysicsEnginePlatformer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2178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4" grpId="0" animBg="1"/>
      <p:bldP spid="16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5B813A-9A2E-4175-A8A3-8EEBA17201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Change W to use jump speed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51B52D6-D3FE-410C-84A5-8404E7D937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5012" y="457200"/>
            <a:ext cx="7477775" cy="4551363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39069F1-8442-4437-9BC4-76C1D9510DE0}"/>
              </a:ext>
            </a:extLst>
          </p:cNvPr>
          <p:cNvSpPr/>
          <p:nvPr/>
        </p:nvSpPr>
        <p:spPr>
          <a:xfrm>
            <a:off x="4343400" y="1694688"/>
            <a:ext cx="1524000" cy="152400"/>
          </a:xfrm>
          <a:prstGeom prst="rect">
            <a:avLst/>
          </a:prstGeom>
          <a:solidFill>
            <a:srgbClr val="FFFF85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E62F9477-06BC-4890-86A9-4456D762D79A}"/>
              </a:ext>
            </a:extLst>
          </p:cNvPr>
          <p:cNvSpPr/>
          <p:nvPr/>
        </p:nvSpPr>
        <p:spPr>
          <a:xfrm>
            <a:off x="5486400" y="990600"/>
            <a:ext cx="3276600" cy="571849"/>
          </a:xfrm>
          <a:prstGeom prst="wedgeRoundRectCallout">
            <a:avLst>
              <a:gd name="adj1" fmla="val -40380"/>
              <a:gd name="adj2" fmla="val 7048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Change to PLAYER_JUMP_SPEED</a:t>
            </a:r>
          </a:p>
        </p:txBody>
      </p:sp>
    </p:spTree>
    <p:extLst>
      <p:ext uri="{BB962C8B-B14F-4D97-AF65-F5344CB8AC3E}">
        <p14:creationId xmlns:p14="http://schemas.microsoft.com/office/powerpoint/2010/main" val="4286533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09117-5DA6-44C4-A06C-972B9DED7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 with F5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BC89A87-334A-42C6-A349-988A58E3E3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89824" y="685800"/>
            <a:ext cx="6688152" cy="4551363"/>
          </a:xfrm>
        </p:spPr>
      </p:pic>
      <p:sp>
        <p:nvSpPr>
          <p:cNvPr id="8" name="Arrow: Up 7">
            <a:extLst>
              <a:ext uri="{FF2B5EF4-FFF2-40B4-BE49-F238E27FC236}">
                <a16:creationId xmlns:a16="http://schemas.microsoft.com/office/drawing/2014/main" id="{D9D34DB5-593C-47D9-A335-397D2588B952}"/>
              </a:ext>
            </a:extLst>
          </p:cNvPr>
          <p:cNvSpPr/>
          <p:nvPr/>
        </p:nvSpPr>
        <p:spPr>
          <a:xfrm>
            <a:off x="3200400" y="2504281"/>
            <a:ext cx="457200" cy="45720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Up 8">
            <a:extLst>
              <a:ext uri="{FF2B5EF4-FFF2-40B4-BE49-F238E27FC236}">
                <a16:creationId xmlns:a16="http://schemas.microsoft.com/office/drawing/2014/main" id="{7763B6AF-8DF0-40D4-999D-1436CD3526BE}"/>
              </a:ext>
            </a:extLst>
          </p:cNvPr>
          <p:cNvSpPr/>
          <p:nvPr/>
        </p:nvSpPr>
        <p:spPr>
          <a:xfrm>
            <a:off x="3200400" y="2966169"/>
            <a:ext cx="457200" cy="45720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Up 9">
            <a:extLst>
              <a:ext uri="{FF2B5EF4-FFF2-40B4-BE49-F238E27FC236}">
                <a16:creationId xmlns:a16="http://schemas.microsoft.com/office/drawing/2014/main" id="{C1127E25-52D5-47F0-A3BE-8002F03860E1}"/>
              </a:ext>
            </a:extLst>
          </p:cNvPr>
          <p:cNvSpPr/>
          <p:nvPr/>
        </p:nvSpPr>
        <p:spPr>
          <a:xfrm>
            <a:off x="3200400" y="3414509"/>
            <a:ext cx="457200" cy="45720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A03585AA-CC17-477F-87CD-DB515A7091FC}"/>
              </a:ext>
            </a:extLst>
          </p:cNvPr>
          <p:cNvSpPr/>
          <p:nvPr/>
        </p:nvSpPr>
        <p:spPr>
          <a:xfrm>
            <a:off x="4572000" y="2936080"/>
            <a:ext cx="3698240" cy="935735"/>
          </a:xfrm>
          <a:prstGeom prst="wedgeRoundRectCallout">
            <a:avLst>
              <a:gd name="adj1" fmla="val -72367"/>
              <a:gd name="adj2" fmla="val -6358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Character now falls but what happens if we hit W multiple times?</a:t>
            </a:r>
          </a:p>
        </p:txBody>
      </p:sp>
      <p:sp>
        <p:nvSpPr>
          <p:cNvPr id="12" name="Speech Bubble: Rectangle with Corners Rounded 11">
            <a:extLst>
              <a:ext uri="{FF2B5EF4-FFF2-40B4-BE49-F238E27FC236}">
                <a16:creationId xmlns:a16="http://schemas.microsoft.com/office/drawing/2014/main" id="{E450A79C-DC4C-4111-BA4A-B3AFC23CEBCD}"/>
              </a:ext>
            </a:extLst>
          </p:cNvPr>
          <p:cNvSpPr/>
          <p:nvPr/>
        </p:nvSpPr>
        <p:spPr>
          <a:xfrm>
            <a:off x="4800600" y="1317967"/>
            <a:ext cx="2743200" cy="510833"/>
          </a:xfrm>
          <a:prstGeom prst="wedgeRoundRectCallout">
            <a:avLst>
              <a:gd name="adj1" fmla="val -17317"/>
              <a:gd name="adj2" fmla="val 22391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What game is that like?</a:t>
            </a:r>
          </a:p>
        </p:txBody>
      </p:sp>
    </p:spTree>
    <p:extLst>
      <p:ext uri="{BB962C8B-B14F-4D97-AF65-F5344CB8AC3E}">
        <p14:creationId xmlns:p14="http://schemas.microsoft.com/office/powerpoint/2010/main" val="740584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67CE5-AEB1-4D1D-AB58-7DC6BFC0DA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a check of </a:t>
            </a:r>
            <a:r>
              <a:rPr lang="en-US" dirty="0" err="1"/>
              <a:t>can_jump</a:t>
            </a:r>
            <a:r>
              <a:rPr lang="en-US" dirty="0"/>
              <a:t>()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DB57A0B-3C2A-4C61-9921-CF33DD3133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5012" y="457200"/>
            <a:ext cx="7477775" cy="4551363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C696815-7A58-4096-9A79-9B92A7FFBA17}"/>
              </a:ext>
            </a:extLst>
          </p:cNvPr>
          <p:cNvSpPr/>
          <p:nvPr/>
        </p:nvSpPr>
        <p:spPr>
          <a:xfrm>
            <a:off x="1828800" y="1676400"/>
            <a:ext cx="2971800" cy="152400"/>
          </a:xfrm>
          <a:prstGeom prst="rect">
            <a:avLst/>
          </a:prstGeom>
          <a:solidFill>
            <a:srgbClr val="FFFF85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97769865-2ADC-43BF-B465-B44A12959916}"/>
              </a:ext>
            </a:extLst>
          </p:cNvPr>
          <p:cNvSpPr/>
          <p:nvPr/>
        </p:nvSpPr>
        <p:spPr>
          <a:xfrm>
            <a:off x="5257800" y="990600"/>
            <a:ext cx="3276600" cy="571849"/>
          </a:xfrm>
          <a:prstGeom prst="wedgeRoundRectCallout">
            <a:avLst>
              <a:gd name="adj1" fmla="val -59357"/>
              <a:gd name="adj2" fmla="val 8647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Add an if statement to check if </a:t>
            </a:r>
            <a:r>
              <a:rPr lang="en-US" dirty="0" err="1"/>
              <a:t>can_jump</a:t>
            </a:r>
            <a:r>
              <a:rPr lang="en-US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075684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C02E3D-C097-40C0-85E8-F239627E1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physics_engine.can_jump</a:t>
            </a:r>
            <a:r>
              <a:rPr lang="en-US" dirty="0"/>
              <a:t>()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F6A584C-8966-4F4A-96CC-A22B7C28FD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89824" y="685800"/>
            <a:ext cx="6688152" cy="4551363"/>
          </a:xfrm>
        </p:spPr>
      </p:pic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6324329A-9ACE-42F3-A9ED-5DE8BBB5DE3E}"/>
              </a:ext>
            </a:extLst>
          </p:cNvPr>
          <p:cNvSpPr/>
          <p:nvPr/>
        </p:nvSpPr>
        <p:spPr>
          <a:xfrm>
            <a:off x="2971800" y="2007458"/>
            <a:ext cx="3698240" cy="935735"/>
          </a:xfrm>
          <a:prstGeom prst="wedgeRoundRectCallout">
            <a:avLst>
              <a:gd name="adj1" fmla="val 15325"/>
              <a:gd name="adj2" fmla="val 12403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What happens now if we hit W multiple times?</a:t>
            </a:r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791B8990-7430-4CA4-89C6-4C06792BFBDD}"/>
              </a:ext>
            </a:extLst>
          </p:cNvPr>
          <p:cNvSpPr/>
          <p:nvPr/>
        </p:nvSpPr>
        <p:spPr>
          <a:xfrm>
            <a:off x="2438400" y="914400"/>
            <a:ext cx="5105400" cy="510833"/>
          </a:xfrm>
          <a:prstGeom prst="wedgeRoundRectCallout">
            <a:avLst>
              <a:gd name="adj1" fmla="val -8842"/>
              <a:gd name="adj2" fmla="val 17021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What does </a:t>
            </a:r>
            <a:r>
              <a:rPr lang="en-US" dirty="0" err="1"/>
              <a:t>physics_engine.can_jump</a:t>
            </a:r>
            <a:r>
              <a:rPr lang="en-US" dirty="0"/>
              <a:t>() mean?</a:t>
            </a:r>
          </a:p>
        </p:txBody>
      </p:sp>
    </p:spTree>
    <p:extLst>
      <p:ext uri="{BB962C8B-B14F-4D97-AF65-F5344CB8AC3E}">
        <p14:creationId xmlns:p14="http://schemas.microsoft.com/office/powerpoint/2010/main" val="43067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67CE5-AEB1-4D1D-AB58-7DC6BFC0DA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err="1"/>
              <a:t>can_jump</a:t>
            </a:r>
            <a:r>
              <a:rPr lang="en-US" sz="3200" dirty="0"/>
              <a:t>() is true if player is in contact with ground!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DB57A0B-3C2A-4C61-9921-CF33DD3133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5012" y="457200"/>
            <a:ext cx="7477775" cy="4551363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C696815-7A58-4096-9A79-9B92A7FFBA17}"/>
              </a:ext>
            </a:extLst>
          </p:cNvPr>
          <p:cNvSpPr/>
          <p:nvPr/>
        </p:nvSpPr>
        <p:spPr>
          <a:xfrm>
            <a:off x="1828800" y="1676400"/>
            <a:ext cx="2971800" cy="152400"/>
          </a:xfrm>
          <a:prstGeom prst="rect">
            <a:avLst/>
          </a:prstGeom>
          <a:solidFill>
            <a:srgbClr val="FFFF85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97769865-2ADC-43BF-B465-B44A12959916}"/>
              </a:ext>
            </a:extLst>
          </p:cNvPr>
          <p:cNvSpPr/>
          <p:nvPr/>
        </p:nvSpPr>
        <p:spPr>
          <a:xfrm>
            <a:off x="5257800" y="990600"/>
            <a:ext cx="3276600" cy="571849"/>
          </a:xfrm>
          <a:prstGeom prst="wedgeRoundRectCallout">
            <a:avLst>
              <a:gd name="adj1" fmla="val -59357"/>
              <a:gd name="adj2" fmla="val 8647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Checks to see if player is in contact with the ground!</a:t>
            </a:r>
          </a:p>
        </p:txBody>
      </p:sp>
    </p:spTree>
    <p:extLst>
      <p:ext uri="{BB962C8B-B14F-4D97-AF65-F5344CB8AC3E}">
        <p14:creationId xmlns:p14="http://schemas.microsoft.com/office/powerpoint/2010/main" val="2865048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3BC83C-48DF-4B69-B094-FF3522EEDA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3276600"/>
            <a:ext cx="7543800" cy="1676400"/>
          </a:xfrm>
        </p:spPr>
        <p:txBody>
          <a:bodyPr/>
          <a:lstStyle/>
          <a:p>
            <a:r>
              <a:rPr lang="en-US" dirty="0"/>
              <a:t>Step 5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632101-ED92-4C8B-B774-9A682383F9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4953000"/>
            <a:ext cx="6858000" cy="914400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Add Scrolling</a:t>
            </a:r>
          </a:p>
        </p:txBody>
      </p:sp>
    </p:spTree>
    <p:extLst>
      <p:ext uri="{BB962C8B-B14F-4D97-AF65-F5344CB8AC3E}">
        <p14:creationId xmlns:p14="http://schemas.microsoft.com/office/powerpoint/2010/main" val="239886142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D2FB793-69F1-4319-AC14-A27E17FE7E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constants for viewport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320BA943-D1FE-467C-BA39-1A44956AB5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87218" y="554037"/>
            <a:ext cx="7493364" cy="4551363"/>
          </a:xfr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7D6C1C9-EA86-42CF-82F2-A2BD43726186}"/>
              </a:ext>
            </a:extLst>
          </p:cNvPr>
          <p:cNvSpPr/>
          <p:nvPr/>
        </p:nvSpPr>
        <p:spPr>
          <a:xfrm>
            <a:off x="848360" y="3810000"/>
            <a:ext cx="5933440" cy="990600"/>
          </a:xfrm>
          <a:prstGeom prst="rect">
            <a:avLst/>
          </a:prstGeom>
          <a:solidFill>
            <a:srgbClr val="FFFF85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186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A26F5E-48C7-476F-BAE9-E706F7EED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Add variables to keep track of scrolling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D8F9ACA-CFFE-4C13-8A88-8C9E3D145A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87218" y="554037"/>
            <a:ext cx="7493364" cy="4551363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98B3A79-2F9B-44DF-9E51-1355C88410FD}"/>
              </a:ext>
            </a:extLst>
          </p:cNvPr>
          <p:cNvSpPr/>
          <p:nvPr/>
        </p:nvSpPr>
        <p:spPr>
          <a:xfrm>
            <a:off x="1371600" y="3581400"/>
            <a:ext cx="3276600" cy="685800"/>
          </a:xfrm>
          <a:prstGeom prst="rect">
            <a:avLst/>
          </a:prstGeom>
          <a:solidFill>
            <a:srgbClr val="FFFF85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0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8F5F5D-4256-4E96-9A8B-91D558501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Add variables in setup as well to handle restarts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58B1190-0C2F-480F-9C23-640DA943F3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1785" y="609600"/>
            <a:ext cx="6864229" cy="4551363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093A9C6-DC36-4B2B-B917-B30F7CEC647B}"/>
              </a:ext>
            </a:extLst>
          </p:cNvPr>
          <p:cNvSpPr/>
          <p:nvPr/>
        </p:nvSpPr>
        <p:spPr>
          <a:xfrm>
            <a:off x="1752600" y="2971800"/>
            <a:ext cx="3276600" cy="609600"/>
          </a:xfrm>
          <a:prstGeom prst="rect">
            <a:avLst/>
          </a:prstGeom>
          <a:solidFill>
            <a:srgbClr val="FFFF85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255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5C12DB-8134-4AE6-BB20-FCB0944CF8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Download project </a:t>
            </a:r>
            <a:r>
              <a:rPr lang="en-US" dirty="0" err="1"/>
              <a:t>bundls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22E425-8FB7-483D-BA43-FBD025D03F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685800"/>
            <a:ext cx="7848600" cy="2133599"/>
          </a:xfrm>
        </p:spPr>
        <p:txBody>
          <a:bodyPr>
            <a:normAutofit/>
          </a:bodyPr>
          <a:lstStyle/>
          <a:p>
            <a:r>
              <a:rPr lang="en-US" dirty="0"/>
              <a:t>Download and the zip file at: </a:t>
            </a:r>
            <a:r>
              <a:rPr lang="en-US" dirty="0">
                <a:hlinkClick r:id="rId2"/>
              </a:rPr>
              <a:t>https://arcade.academy/_static/platform_tutorial.zip</a:t>
            </a:r>
            <a:br>
              <a:rPr lang="en-US" dirty="0"/>
            </a:br>
            <a:endParaRPr lang="en-US" dirty="0"/>
          </a:p>
          <a:p>
            <a:r>
              <a:rPr lang="en-US" dirty="0"/>
              <a:t>Unzip it to a file on your drive.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F4393979-ED0C-4887-9B15-9F828985EE97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33440" y="1600200"/>
            <a:ext cx="2438400" cy="3418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902471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3E2FC-77FE-4035-BB95-9716F714E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code to manage scrolling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6C8ACC5-1C53-40C9-A0FA-606E326FE6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87218" y="533400"/>
            <a:ext cx="7493364" cy="4551363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9246E91-16B7-4F43-B296-F3C01A391233}"/>
              </a:ext>
            </a:extLst>
          </p:cNvPr>
          <p:cNvSpPr/>
          <p:nvPr/>
        </p:nvSpPr>
        <p:spPr>
          <a:xfrm>
            <a:off x="1371600" y="1752600"/>
            <a:ext cx="6248400" cy="3200400"/>
          </a:xfrm>
          <a:prstGeom prst="rect">
            <a:avLst/>
          </a:prstGeom>
          <a:solidFill>
            <a:srgbClr val="FFFF85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007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9123E9-BE2F-4C1E-AA9B-6302E6669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Remaining scrolling code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CC5DD13-4D90-4EAE-AC7B-E4428FD3FE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87218" y="609600"/>
            <a:ext cx="7493364" cy="4551363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40E1051-1C63-4286-A7E9-46D91D2D7179}"/>
              </a:ext>
            </a:extLst>
          </p:cNvPr>
          <p:cNvSpPr/>
          <p:nvPr/>
        </p:nvSpPr>
        <p:spPr>
          <a:xfrm>
            <a:off x="1409700" y="990600"/>
            <a:ext cx="6248400" cy="3505200"/>
          </a:xfrm>
          <a:prstGeom prst="rect">
            <a:avLst/>
          </a:prstGeom>
          <a:solidFill>
            <a:srgbClr val="FFFF85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080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14300C-5840-4E70-BF62-13ED41E1C8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 with F5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F330D7C-43A8-459F-B5DF-54D33D698C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89824" y="554037"/>
            <a:ext cx="6688152" cy="4551363"/>
          </a:xfrm>
        </p:spPr>
      </p:pic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29300718-7864-493B-8741-EC4514618C67}"/>
              </a:ext>
            </a:extLst>
          </p:cNvPr>
          <p:cNvSpPr/>
          <p:nvPr/>
        </p:nvSpPr>
        <p:spPr>
          <a:xfrm>
            <a:off x="2971800" y="2007458"/>
            <a:ext cx="3698240" cy="935735"/>
          </a:xfrm>
          <a:prstGeom prst="wedgeRoundRectCallout">
            <a:avLst>
              <a:gd name="adj1" fmla="val 79885"/>
              <a:gd name="adj2" fmla="val 4043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Navigate to the edge of the scene.</a:t>
            </a:r>
          </a:p>
        </p:txBody>
      </p:sp>
    </p:spTree>
    <p:extLst>
      <p:ext uri="{BB962C8B-B14F-4D97-AF65-F5344CB8AC3E}">
        <p14:creationId xmlns:p14="http://schemas.microsoft.com/office/powerpoint/2010/main" val="2663738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630BE-8E95-476B-AC7A-FD74F98AD3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3276600"/>
            <a:ext cx="7543800" cy="1676400"/>
          </a:xfrm>
        </p:spPr>
        <p:txBody>
          <a:bodyPr/>
          <a:lstStyle/>
          <a:p>
            <a:pPr lvl="0"/>
            <a:r>
              <a:rPr lang="en-US" dirty="0"/>
              <a:t>Step 6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91C013-154B-4826-BF41-6A017ACB02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4953000"/>
            <a:ext cx="6858000" cy="914400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Add Coins And Sound</a:t>
            </a:r>
          </a:p>
        </p:txBody>
      </p:sp>
    </p:spTree>
    <p:extLst>
      <p:ext uri="{BB962C8B-B14F-4D97-AF65-F5344CB8AC3E}">
        <p14:creationId xmlns:p14="http://schemas.microsoft.com/office/powerpoint/2010/main" val="208250087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15CEFBD-0DC3-413F-840A-F1ECCCF3B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sounds to __</a:t>
            </a:r>
            <a:r>
              <a:rPr lang="en-US" dirty="0" err="1"/>
              <a:t>init</a:t>
            </a:r>
            <a:r>
              <a:rPr lang="en-US" dirty="0"/>
              <a:t>__ method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0C342FD-4E89-4DEF-8488-4C3751AE2D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87218" y="609600"/>
            <a:ext cx="7493364" cy="4551363"/>
          </a:xfr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B0E74E4-5554-4305-A576-3538CCD04D41}"/>
              </a:ext>
            </a:extLst>
          </p:cNvPr>
          <p:cNvSpPr/>
          <p:nvPr/>
        </p:nvSpPr>
        <p:spPr>
          <a:xfrm>
            <a:off x="1371600" y="4114800"/>
            <a:ext cx="6248400" cy="571848"/>
          </a:xfrm>
          <a:prstGeom prst="rect">
            <a:avLst/>
          </a:prstGeom>
          <a:solidFill>
            <a:srgbClr val="FFFF85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BE0BB2EA-9900-4CAD-A1BC-96DC909CD80C}"/>
              </a:ext>
            </a:extLst>
          </p:cNvPr>
          <p:cNvSpPr/>
          <p:nvPr/>
        </p:nvSpPr>
        <p:spPr>
          <a:xfrm>
            <a:off x="4800600" y="3232324"/>
            <a:ext cx="3276600" cy="571849"/>
          </a:xfrm>
          <a:prstGeom prst="wedgeRoundRectCallout">
            <a:avLst>
              <a:gd name="adj1" fmla="val -44783"/>
              <a:gd name="adj2" fmla="val 11845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 </a:t>
            </a:r>
            <a:r>
              <a:rPr lang="en-US" dirty="0" err="1"/>
              <a:t>arcade.load_sound</a:t>
            </a:r>
            <a:r>
              <a:rPr lang="en-US" dirty="0"/>
              <a:t>(…)</a:t>
            </a:r>
          </a:p>
        </p:txBody>
      </p:sp>
    </p:spTree>
    <p:extLst>
      <p:ext uri="{BB962C8B-B14F-4D97-AF65-F5344CB8AC3E}">
        <p14:creationId xmlns:p14="http://schemas.microsoft.com/office/powerpoint/2010/main" val="506854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AB817E-A82A-40DE-9294-5832B1E02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Add a </a:t>
            </a:r>
            <a:r>
              <a:rPr lang="en-US" sz="3600" dirty="0" err="1"/>
              <a:t>SpriteList</a:t>
            </a:r>
            <a:r>
              <a:rPr lang="en-US" sz="3600" dirty="0"/>
              <a:t> for coins in Setup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690E8B7-8FEA-4763-9F31-E8155840D8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87218" y="609600"/>
            <a:ext cx="7493364" cy="4551363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D1D99ED-9721-4B18-96D0-E284CA9EC529}"/>
              </a:ext>
            </a:extLst>
          </p:cNvPr>
          <p:cNvSpPr/>
          <p:nvPr/>
        </p:nvSpPr>
        <p:spPr>
          <a:xfrm>
            <a:off x="1447800" y="2209800"/>
            <a:ext cx="2971800" cy="228600"/>
          </a:xfrm>
          <a:prstGeom prst="rect">
            <a:avLst/>
          </a:prstGeom>
          <a:solidFill>
            <a:srgbClr val="FFFF85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067997FA-516A-4B10-8DCD-1B70391A1FC6}"/>
              </a:ext>
            </a:extLst>
          </p:cNvPr>
          <p:cNvSpPr/>
          <p:nvPr/>
        </p:nvSpPr>
        <p:spPr>
          <a:xfrm>
            <a:off x="4343400" y="1314276"/>
            <a:ext cx="3276600" cy="571849"/>
          </a:xfrm>
          <a:prstGeom prst="wedgeRoundRectCallout">
            <a:avLst>
              <a:gd name="adj1" fmla="val -44783"/>
              <a:gd name="adj2" fmla="val 11845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Add a </a:t>
            </a:r>
            <a:r>
              <a:rPr lang="en-US" dirty="0" err="1"/>
              <a:t>SpriteList</a:t>
            </a:r>
            <a:r>
              <a:rPr lang="en-US" dirty="0"/>
              <a:t> for coins.</a:t>
            </a:r>
          </a:p>
        </p:txBody>
      </p:sp>
    </p:spTree>
    <p:extLst>
      <p:ext uri="{BB962C8B-B14F-4D97-AF65-F5344CB8AC3E}">
        <p14:creationId xmlns:p14="http://schemas.microsoft.com/office/powerpoint/2010/main" val="1239491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D1C6B5-3755-40D5-ACDA-E35FA7FE5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Place coins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A3F3D26-8E35-49B2-9FD3-8EE5260D47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87218" y="554037"/>
            <a:ext cx="7493364" cy="4551363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008C583-5A01-4219-8A76-AAEEBF5EA9F4}"/>
              </a:ext>
            </a:extLst>
          </p:cNvPr>
          <p:cNvSpPr/>
          <p:nvPr/>
        </p:nvSpPr>
        <p:spPr>
          <a:xfrm>
            <a:off x="1371600" y="3581400"/>
            <a:ext cx="6400800" cy="990600"/>
          </a:xfrm>
          <a:prstGeom prst="rect">
            <a:avLst/>
          </a:prstGeom>
          <a:solidFill>
            <a:srgbClr val="FFFF85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D64F4EBA-1B9C-4351-AE00-7AA1B6168AFB}"/>
              </a:ext>
            </a:extLst>
          </p:cNvPr>
          <p:cNvSpPr/>
          <p:nvPr/>
        </p:nvSpPr>
        <p:spPr>
          <a:xfrm>
            <a:off x="4267200" y="2685876"/>
            <a:ext cx="3276600" cy="571849"/>
          </a:xfrm>
          <a:prstGeom prst="wedgeRoundRectCallout">
            <a:avLst>
              <a:gd name="adj1" fmla="val -44783"/>
              <a:gd name="adj2" fmla="val 11845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 a for loop to place coins.</a:t>
            </a:r>
          </a:p>
        </p:txBody>
      </p:sp>
    </p:spTree>
    <p:extLst>
      <p:ext uri="{BB962C8B-B14F-4D97-AF65-F5344CB8AC3E}">
        <p14:creationId xmlns:p14="http://schemas.microsoft.com/office/powerpoint/2010/main" val="3912713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FBDD5-758C-4F91-9713-3DEA05A61A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Draw coin list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A22934A-339B-4D68-AA25-552E578357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87218" y="685800"/>
            <a:ext cx="7493364" cy="4551363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B4C8609-15AA-47AE-80D9-F0EE788FA2C6}"/>
              </a:ext>
            </a:extLst>
          </p:cNvPr>
          <p:cNvSpPr/>
          <p:nvPr/>
        </p:nvSpPr>
        <p:spPr>
          <a:xfrm>
            <a:off x="1447800" y="3733800"/>
            <a:ext cx="1676400" cy="228600"/>
          </a:xfrm>
          <a:prstGeom prst="rect">
            <a:avLst/>
          </a:prstGeom>
          <a:solidFill>
            <a:srgbClr val="FFFF85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9C36321A-BE91-468B-8BB3-572419CAC177}"/>
              </a:ext>
            </a:extLst>
          </p:cNvPr>
          <p:cNvSpPr/>
          <p:nvPr/>
        </p:nvSpPr>
        <p:spPr>
          <a:xfrm>
            <a:off x="3886200" y="3452205"/>
            <a:ext cx="3276600" cy="395895"/>
          </a:xfrm>
          <a:prstGeom prst="wedgeRoundRectCallout">
            <a:avLst>
              <a:gd name="adj1" fmla="val -72690"/>
              <a:gd name="adj2" fmla="val 5224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Add a draw command.</a:t>
            </a:r>
          </a:p>
        </p:txBody>
      </p:sp>
    </p:spTree>
    <p:extLst>
      <p:ext uri="{BB962C8B-B14F-4D97-AF65-F5344CB8AC3E}">
        <p14:creationId xmlns:p14="http://schemas.microsoft.com/office/powerpoint/2010/main" val="1528082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EA683-1565-4679-98D9-0B37A8BE1A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 with F5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B34E96C-B7EE-4358-AE3A-62093E611F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89824" y="609600"/>
            <a:ext cx="6688152" cy="4551363"/>
          </a:xfrm>
        </p:spPr>
      </p:pic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ED131520-B33E-4203-862D-42F935734903}"/>
              </a:ext>
            </a:extLst>
          </p:cNvPr>
          <p:cNvSpPr/>
          <p:nvPr/>
        </p:nvSpPr>
        <p:spPr>
          <a:xfrm>
            <a:off x="3200400" y="2514600"/>
            <a:ext cx="2286000" cy="733393"/>
          </a:xfrm>
          <a:prstGeom prst="wedgeRoundRectCallout">
            <a:avLst>
              <a:gd name="adj1" fmla="val -34254"/>
              <a:gd name="adj2" fmla="val 18587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Coins!</a:t>
            </a:r>
          </a:p>
        </p:txBody>
      </p:sp>
    </p:spTree>
    <p:extLst>
      <p:ext uri="{BB962C8B-B14F-4D97-AF65-F5344CB8AC3E}">
        <p14:creationId xmlns:p14="http://schemas.microsoft.com/office/powerpoint/2010/main" val="1433798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BDB3A-7C1E-4909-A31D-42775B5C49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sound when player jumps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8E17B16-4584-45F8-91FD-A1E9F565C4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87218" y="609600"/>
            <a:ext cx="7493364" cy="4551363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7F9C6E5-0E09-49AB-BD52-ECC7CF2D5A23}"/>
              </a:ext>
            </a:extLst>
          </p:cNvPr>
          <p:cNvSpPr/>
          <p:nvPr/>
        </p:nvSpPr>
        <p:spPr>
          <a:xfrm>
            <a:off x="2133600" y="2796195"/>
            <a:ext cx="2819400" cy="228600"/>
          </a:xfrm>
          <a:prstGeom prst="rect">
            <a:avLst/>
          </a:prstGeom>
          <a:solidFill>
            <a:srgbClr val="FFFF85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7743CFA7-64F5-421E-A79F-20893EFC022A}"/>
              </a:ext>
            </a:extLst>
          </p:cNvPr>
          <p:cNvSpPr/>
          <p:nvPr/>
        </p:nvSpPr>
        <p:spPr>
          <a:xfrm>
            <a:off x="5486400" y="1905000"/>
            <a:ext cx="3276600" cy="395895"/>
          </a:xfrm>
          <a:prstGeom prst="wedgeRoundRectCallout">
            <a:avLst>
              <a:gd name="adj1" fmla="val -65946"/>
              <a:gd name="adj2" fmla="val 17446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Add a call to play sound.</a:t>
            </a:r>
          </a:p>
        </p:txBody>
      </p:sp>
    </p:spTree>
    <p:extLst>
      <p:ext uri="{BB962C8B-B14F-4D97-AF65-F5344CB8AC3E}">
        <p14:creationId xmlns:p14="http://schemas.microsoft.com/office/powerpoint/2010/main" val="3496379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1B04F4-1554-427C-81F1-58ADC10A1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Install Arcade Library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FC4376-BB14-4E07-9624-FAB677686BD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Search for command Prompt.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5FEEF54-4D0F-4487-8D76-29ADCC8CE71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71080" y="434747"/>
            <a:ext cx="3324560" cy="2841853"/>
          </a:xfrm>
        </p:spPr>
      </p:pic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221DFF17-326C-47B2-AAD2-DB7B0AEC9566}"/>
              </a:ext>
            </a:extLst>
          </p:cNvPr>
          <p:cNvSpPr/>
          <p:nvPr/>
        </p:nvSpPr>
        <p:spPr>
          <a:xfrm>
            <a:off x="6096000" y="2286000"/>
            <a:ext cx="2133600" cy="609600"/>
          </a:xfrm>
          <a:prstGeom prst="wedgeRoundRectCallout">
            <a:avLst>
              <a:gd name="adj1" fmla="val -62547"/>
              <a:gd name="adj2" fmla="val 74500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Search for “command prompt”</a:t>
            </a:r>
          </a:p>
        </p:txBody>
      </p:sp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05853ECF-4611-41A5-B048-47579E086681}"/>
              </a:ext>
            </a:extLst>
          </p:cNvPr>
          <p:cNvSpPr/>
          <p:nvPr/>
        </p:nvSpPr>
        <p:spPr>
          <a:xfrm>
            <a:off x="3200400" y="533400"/>
            <a:ext cx="1447800" cy="381000"/>
          </a:xfrm>
          <a:prstGeom prst="wedgeRoundRectCallout">
            <a:avLst>
              <a:gd name="adj1" fmla="val 74055"/>
              <a:gd name="adj2" fmla="val 47300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Click Here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34E011E-0E37-4481-AE6E-1C3B4991C4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2994" y="3546952"/>
            <a:ext cx="6279424" cy="365029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6BEF181-EA32-4105-BB3F-90D4E18632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2994" y="3546952"/>
            <a:ext cx="6279424" cy="3650296"/>
          </a:xfrm>
          <a:prstGeom prst="rect">
            <a:avLst/>
          </a:prstGeom>
        </p:spPr>
      </p:pic>
      <p:sp>
        <p:nvSpPr>
          <p:cNvPr id="12" name="Speech Bubble: Rectangle with Corners Rounded 11">
            <a:extLst>
              <a:ext uri="{FF2B5EF4-FFF2-40B4-BE49-F238E27FC236}">
                <a16:creationId xmlns:a16="http://schemas.microsoft.com/office/drawing/2014/main" id="{EA174017-5F10-4127-ADB8-346060E592E5}"/>
              </a:ext>
            </a:extLst>
          </p:cNvPr>
          <p:cNvSpPr/>
          <p:nvPr/>
        </p:nvSpPr>
        <p:spPr>
          <a:xfrm>
            <a:off x="396410" y="4548125"/>
            <a:ext cx="2432304" cy="502919"/>
          </a:xfrm>
          <a:prstGeom prst="wedgeRoundRectCallout">
            <a:avLst>
              <a:gd name="adj1" fmla="val 114907"/>
              <a:gd name="adj2" fmla="val -54519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pip install arcade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770CCC0-2695-4B47-A75C-49220866B0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82994" y="3546952"/>
            <a:ext cx="6279424" cy="3650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445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2" grpId="1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AEE5BA-FB27-4BC2-A5EE-7B36CC22D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 with F5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6B47165-CDDA-4128-A924-33708E1D32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89824" y="609600"/>
            <a:ext cx="6688152" cy="4551363"/>
          </a:xfrm>
        </p:spPr>
      </p:pic>
      <p:pic>
        <p:nvPicPr>
          <p:cNvPr id="7" name="Graphic 6" descr="Music notes with solid fill">
            <a:extLst>
              <a:ext uri="{FF2B5EF4-FFF2-40B4-BE49-F238E27FC236}">
                <a16:creationId xmlns:a16="http://schemas.microsoft.com/office/drawing/2014/main" id="{91F57846-1FA1-479A-B927-B8C4D2C45C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19400" y="2286000"/>
            <a:ext cx="914400" cy="914400"/>
          </a:xfrm>
          <a:prstGeom prst="rect">
            <a:avLst/>
          </a:prstGeom>
        </p:spPr>
      </p:pic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C9A67C73-46B5-4A17-B3C3-44D0DF12AA09}"/>
              </a:ext>
            </a:extLst>
          </p:cNvPr>
          <p:cNvSpPr/>
          <p:nvPr/>
        </p:nvSpPr>
        <p:spPr>
          <a:xfrm>
            <a:off x="4662888" y="1919303"/>
            <a:ext cx="2286000" cy="733393"/>
          </a:xfrm>
          <a:prstGeom prst="wedgeRoundRectCallout">
            <a:avLst>
              <a:gd name="adj1" fmla="val -61365"/>
              <a:gd name="adj2" fmla="val 10829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Jumping should make sound!</a:t>
            </a:r>
          </a:p>
        </p:txBody>
      </p:sp>
    </p:spTree>
    <p:extLst>
      <p:ext uri="{BB962C8B-B14F-4D97-AF65-F5344CB8AC3E}">
        <p14:creationId xmlns:p14="http://schemas.microsoft.com/office/powerpoint/2010/main" val="3363159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1D379-BEBE-478C-A904-66865A502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Check to see if we hit coins in update method.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7AC1E07-F2BA-4F10-B150-C5664FF258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87218" y="609600"/>
            <a:ext cx="7493364" cy="4551363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73CCBFB-9344-434C-B2FE-68F22605AD2E}"/>
              </a:ext>
            </a:extLst>
          </p:cNvPr>
          <p:cNvSpPr/>
          <p:nvPr/>
        </p:nvSpPr>
        <p:spPr>
          <a:xfrm>
            <a:off x="1371600" y="2133600"/>
            <a:ext cx="6096000" cy="1600200"/>
          </a:xfrm>
          <a:prstGeom prst="rect">
            <a:avLst/>
          </a:prstGeom>
          <a:solidFill>
            <a:srgbClr val="FFFF85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2667988A-C741-41A2-8CC3-D1880570821B}"/>
              </a:ext>
            </a:extLst>
          </p:cNvPr>
          <p:cNvSpPr/>
          <p:nvPr/>
        </p:nvSpPr>
        <p:spPr>
          <a:xfrm>
            <a:off x="4953000" y="838200"/>
            <a:ext cx="3810000" cy="858837"/>
          </a:xfrm>
          <a:prstGeom prst="wedgeRoundRectCallout">
            <a:avLst>
              <a:gd name="adj1" fmla="val -41413"/>
              <a:gd name="adj2" fmla="val 12004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Check to see if we hit coin by using </a:t>
            </a:r>
            <a:r>
              <a:rPr lang="en-US" dirty="0" err="1"/>
              <a:t>check_for_collision_with_list</a:t>
            </a:r>
            <a:r>
              <a:rPr lang="en-US"/>
              <a:t> method.</a:t>
            </a:r>
            <a:endParaRPr lang="en-US" dirty="0"/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4CB43999-1CE3-4B6C-A818-5C055CD5021C}"/>
              </a:ext>
            </a:extLst>
          </p:cNvPr>
          <p:cNvSpPr/>
          <p:nvPr/>
        </p:nvSpPr>
        <p:spPr>
          <a:xfrm>
            <a:off x="5486400" y="3805265"/>
            <a:ext cx="2748462" cy="395895"/>
          </a:xfrm>
          <a:prstGeom prst="wedgeRoundRectCallout">
            <a:avLst>
              <a:gd name="adj1" fmla="val -58180"/>
              <a:gd name="adj2" fmla="val -10013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Play sound if hit coin.</a:t>
            </a:r>
          </a:p>
        </p:txBody>
      </p:sp>
    </p:spTree>
    <p:extLst>
      <p:ext uri="{BB962C8B-B14F-4D97-AF65-F5344CB8AC3E}">
        <p14:creationId xmlns:p14="http://schemas.microsoft.com/office/powerpoint/2010/main" val="37965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67F856-6658-46AA-AD0D-838C3281D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 with F5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FEB4EE4-A1B4-4E1E-A6D5-5807E187E1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89824" y="609600"/>
            <a:ext cx="6688152" cy="4551363"/>
          </a:xfrm>
        </p:spPr>
      </p:pic>
      <p:pic>
        <p:nvPicPr>
          <p:cNvPr id="6" name="Graphic 5" descr="Music notes with solid fill">
            <a:extLst>
              <a:ext uri="{FF2B5EF4-FFF2-40B4-BE49-F238E27FC236}">
                <a16:creationId xmlns:a16="http://schemas.microsoft.com/office/drawing/2014/main" id="{FFEA0857-22C3-4813-9115-C7E6E5DF3D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42912" y="3338497"/>
            <a:ext cx="914400" cy="914400"/>
          </a:xfrm>
          <a:prstGeom prst="rect">
            <a:avLst/>
          </a:prstGeom>
        </p:spPr>
      </p:pic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98E51EED-3995-4C20-8A21-BC47EBE8701C}"/>
              </a:ext>
            </a:extLst>
          </p:cNvPr>
          <p:cNvSpPr/>
          <p:nvPr/>
        </p:nvSpPr>
        <p:spPr>
          <a:xfrm>
            <a:off x="5486400" y="2971800"/>
            <a:ext cx="2286000" cy="733393"/>
          </a:xfrm>
          <a:prstGeom prst="wedgeRoundRectCallout">
            <a:avLst>
              <a:gd name="adj1" fmla="val -61365"/>
              <a:gd name="adj2" fmla="val 10829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Going over coins makes sound.</a:t>
            </a:r>
          </a:p>
        </p:txBody>
      </p:sp>
    </p:spTree>
    <p:extLst>
      <p:ext uri="{BB962C8B-B14F-4D97-AF65-F5344CB8AC3E}">
        <p14:creationId xmlns:p14="http://schemas.microsoft.com/office/powerpoint/2010/main" val="9533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88D4A-4357-4F8C-AA1E-6C3BF1590C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3276600"/>
            <a:ext cx="7543800" cy="1676400"/>
          </a:xfrm>
        </p:spPr>
        <p:txBody>
          <a:bodyPr/>
          <a:lstStyle/>
          <a:p>
            <a:pPr lvl="0"/>
            <a:r>
              <a:rPr lang="en-US" dirty="0"/>
              <a:t>Step 7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2F8489-2D05-45D4-BF4A-8A90FBE15E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4953000"/>
            <a:ext cx="6858000" cy="914400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Display The Score</a:t>
            </a:r>
          </a:p>
        </p:txBody>
      </p:sp>
    </p:spTree>
    <p:extLst>
      <p:ext uri="{BB962C8B-B14F-4D97-AF65-F5344CB8AC3E}">
        <p14:creationId xmlns:p14="http://schemas.microsoft.com/office/powerpoint/2010/main" val="54202331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94ACA83-D506-4B7B-84FF-260BCC7504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Add variable to keep score in __</a:t>
            </a:r>
            <a:r>
              <a:rPr lang="en-US" sz="3200" dirty="0" err="1"/>
              <a:t>init</a:t>
            </a:r>
            <a:r>
              <a:rPr lang="en-US" sz="3200" dirty="0"/>
              <a:t>__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7AFD43AA-8D0A-4D28-B371-913713BF33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1785" y="685800"/>
            <a:ext cx="6864229" cy="4551363"/>
          </a:xfr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E439402-17F9-434F-AEC9-73B7447129B8}"/>
              </a:ext>
            </a:extLst>
          </p:cNvPr>
          <p:cNvSpPr/>
          <p:nvPr/>
        </p:nvSpPr>
        <p:spPr>
          <a:xfrm>
            <a:off x="1752600" y="4343400"/>
            <a:ext cx="1295400" cy="152400"/>
          </a:xfrm>
          <a:prstGeom prst="rect">
            <a:avLst/>
          </a:prstGeom>
          <a:solidFill>
            <a:srgbClr val="FFFF85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peech Bubble: Rectangle with Corners Rounded 12">
            <a:extLst>
              <a:ext uri="{FF2B5EF4-FFF2-40B4-BE49-F238E27FC236}">
                <a16:creationId xmlns:a16="http://schemas.microsoft.com/office/drawing/2014/main" id="{F056D5C8-5518-40C2-BE0F-F16FD0A4446E}"/>
              </a:ext>
            </a:extLst>
          </p:cNvPr>
          <p:cNvSpPr/>
          <p:nvPr/>
        </p:nvSpPr>
        <p:spPr>
          <a:xfrm>
            <a:off x="5105400" y="3452206"/>
            <a:ext cx="2438400" cy="738794"/>
          </a:xfrm>
          <a:prstGeom prst="wedgeRoundRectCallout">
            <a:avLst>
              <a:gd name="adj1" fmla="val -130161"/>
              <a:gd name="adj2" fmla="val 8026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Add </a:t>
            </a:r>
            <a:r>
              <a:rPr lang="en-US" dirty="0" err="1"/>
              <a:t>self.score</a:t>
            </a:r>
            <a:r>
              <a:rPr lang="en-US" dirty="0"/>
              <a:t> to keep track of score.</a:t>
            </a:r>
          </a:p>
        </p:txBody>
      </p:sp>
    </p:spTree>
    <p:extLst>
      <p:ext uri="{BB962C8B-B14F-4D97-AF65-F5344CB8AC3E}">
        <p14:creationId xmlns:p14="http://schemas.microsoft.com/office/powerpoint/2010/main" val="2352098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B9254-3704-4110-987E-77D5D8022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Add variable to keep score in setup as well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59A1FCE-6CFD-4BF7-963A-6F91511CF8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1785" y="609600"/>
            <a:ext cx="6864229" cy="4551363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4F145E7-9179-4885-A634-E9D134AC93B4}"/>
              </a:ext>
            </a:extLst>
          </p:cNvPr>
          <p:cNvSpPr/>
          <p:nvPr/>
        </p:nvSpPr>
        <p:spPr>
          <a:xfrm>
            <a:off x="1790700" y="3082290"/>
            <a:ext cx="1295400" cy="152400"/>
          </a:xfrm>
          <a:prstGeom prst="rect">
            <a:avLst/>
          </a:prstGeom>
          <a:solidFill>
            <a:srgbClr val="FFFF85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FCBDB8EC-A029-47BE-BB56-907BA0EE0532}"/>
              </a:ext>
            </a:extLst>
          </p:cNvPr>
          <p:cNvSpPr/>
          <p:nvPr/>
        </p:nvSpPr>
        <p:spPr>
          <a:xfrm>
            <a:off x="5143500" y="2191096"/>
            <a:ext cx="2438400" cy="738794"/>
          </a:xfrm>
          <a:prstGeom prst="wedgeRoundRectCallout">
            <a:avLst>
              <a:gd name="adj1" fmla="val -130161"/>
              <a:gd name="adj2" fmla="val 8026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Add </a:t>
            </a:r>
            <a:r>
              <a:rPr lang="en-US" dirty="0" err="1"/>
              <a:t>self.score</a:t>
            </a:r>
            <a:r>
              <a:rPr lang="en-US" dirty="0"/>
              <a:t> to keep track of score.</a:t>
            </a:r>
          </a:p>
        </p:txBody>
      </p:sp>
    </p:spTree>
    <p:extLst>
      <p:ext uri="{BB962C8B-B14F-4D97-AF65-F5344CB8AC3E}">
        <p14:creationId xmlns:p14="http://schemas.microsoft.com/office/powerpoint/2010/main" val="281547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DFA55-BBB0-4B72-95FC-4F0C62213A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Draw the score on the screen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1E3616A-8A4C-47AF-920B-E96BA8B19C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1785" y="609600"/>
            <a:ext cx="6864229" cy="4551363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FBAB159-DBB0-45A4-98F2-AC86929C6046}"/>
              </a:ext>
            </a:extLst>
          </p:cNvPr>
          <p:cNvSpPr/>
          <p:nvPr/>
        </p:nvSpPr>
        <p:spPr>
          <a:xfrm>
            <a:off x="1772920" y="2796194"/>
            <a:ext cx="6075680" cy="632806"/>
          </a:xfrm>
          <a:prstGeom prst="rect">
            <a:avLst/>
          </a:prstGeom>
          <a:solidFill>
            <a:srgbClr val="FFFF85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864518F7-F02A-4D5F-9759-E3975A550991}"/>
              </a:ext>
            </a:extLst>
          </p:cNvPr>
          <p:cNvSpPr/>
          <p:nvPr/>
        </p:nvSpPr>
        <p:spPr>
          <a:xfrm>
            <a:off x="5125720" y="1905000"/>
            <a:ext cx="2438400" cy="738794"/>
          </a:xfrm>
          <a:prstGeom prst="wedgeRoundRectCallout">
            <a:avLst>
              <a:gd name="adj1" fmla="val -86411"/>
              <a:gd name="adj2" fmla="val 6788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 </a:t>
            </a:r>
            <a:r>
              <a:rPr lang="en-US" dirty="0" err="1"/>
              <a:t>draw_text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4349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FCC5C5-0534-4314-9C57-45F46DFA4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Increment score when player collides with coin.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2A28EB9-2776-45D0-A00F-5F44224F54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1785" y="609600"/>
            <a:ext cx="6864229" cy="4551363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6DF3750-B082-4C00-A8E2-6A0134252D1A}"/>
              </a:ext>
            </a:extLst>
          </p:cNvPr>
          <p:cNvSpPr/>
          <p:nvPr/>
        </p:nvSpPr>
        <p:spPr>
          <a:xfrm>
            <a:off x="2133600" y="3803908"/>
            <a:ext cx="1981200" cy="310892"/>
          </a:xfrm>
          <a:prstGeom prst="rect">
            <a:avLst/>
          </a:prstGeom>
          <a:solidFill>
            <a:srgbClr val="FFFF85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2749DE08-F850-44D2-B893-A1AF86963811}"/>
              </a:ext>
            </a:extLst>
          </p:cNvPr>
          <p:cNvSpPr/>
          <p:nvPr/>
        </p:nvSpPr>
        <p:spPr>
          <a:xfrm>
            <a:off x="5486400" y="2912714"/>
            <a:ext cx="2438400" cy="738794"/>
          </a:xfrm>
          <a:prstGeom prst="wedgeRoundRectCallout">
            <a:avLst>
              <a:gd name="adj1" fmla="val -86411"/>
              <a:gd name="adj2" fmla="val 6788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Increment score</a:t>
            </a:r>
          </a:p>
        </p:txBody>
      </p:sp>
    </p:spTree>
    <p:extLst>
      <p:ext uri="{BB962C8B-B14F-4D97-AF65-F5344CB8AC3E}">
        <p14:creationId xmlns:p14="http://schemas.microsoft.com/office/powerpoint/2010/main" val="788259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4F412-3523-4363-B46C-4DD9E7198C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49D5531-287A-42DB-A5B9-9460E18DE0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89824" y="609600"/>
            <a:ext cx="6688152" cy="4551363"/>
          </a:xfrm>
        </p:spPr>
      </p:pic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0A103AE4-DFE4-4E7B-B637-3B677AD084D6}"/>
              </a:ext>
            </a:extLst>
          </p:cNvPr>
          <p:cNvSpPr/>
          <p:nvPr/>
        </p:nvSpPr>
        <p:spPr>
          <a:xfrm>
            <a:off x="2286000" y="3393440"/>
            <a:ext cx="2438400" cy="738794"/>
          </a:xfrm>
          <a:prstGeom prst="wedgeRoundRectCallout">
            <a:avLst>
              <a:gd name="adj1" fmla="val -78078"/>
              <a:gd name="adj2" fmla="val 13802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Score Displayed</a:t>
            </a:r>
          </a:p>
        </p:txBody>
      </p:sp>
    </p:spTree>
    <p:extLst>
      <p:ext uri="{BB962C8B-B14F-4D97-AF65-F5344CB8AC3E}">
        <p14:creationId xmlns:p14="http://schemas.microsoft.com/office/powerpoint/2010/main" val="1537168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7286B-C1C4-4A13-94ED-1CB5FCEEF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3276600"/>
            <a:ext cx="7543800" cy="1676400"/>
          </a:xfrm>
        </p:spPr>
        <p:txBody>
          <a:bodyPr/>
          <a:lstStyle/>
          <a:p>
            <a:pPr lvl="0"/>
            <a:r>
              <a:rPr lang="en-US" dirty="0"/>
              <a:t>Step 8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F9079D-FFFC-4D6C-B235-9DF749911C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4953000"/>
            <a:ext cx="6858000" cy="914400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Use a Map Editor</a:t>
            </a:r>
          </a:p>
        </p:txBody>
      </p:sp>
    </p:spTree>
    <p:extLst>
      <p:ext uri="{BB962C8B-B14F-4D97-AF65-F5344CB8AC3E}">
        <p14:creationId xmlns:p14="http://schemas.microsoft.com/office/powerpoint/2010/main" val="23013209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F82CD-D74F-4D0A-B220-A6B833985D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Open a Window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CE7D94D-FAD4-4766-B027-24FE7A6EB5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532" y="457200"/>
            <a:ext cx="7574936" cy="468670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B37A4CA-58F5-441B-9207-6EB8F0AABC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9197" y="1699944"/>
            <a:ext cx="4605203" cy="3630849"/>
          </a:xfrm>
          <a:prstGeom prst="rect">
            <a:avLst/>
          </a:prstGeom>
        </p:spPr>
      </p:pic>
      <p:sp>
        <p:nvSpPr>
          <p:cNvPr id="17" name="Speech Bubble: Rectangle with Corners Rounded 16">
            <a:extLst>
              <a:ext uri="{FF2B5EF4-FFF2-40B4-BE49-F238E27FC236}">
                <a16:creationId xmlns:a16="http://schemas.microsoft.com/office/drawing/2014/main" id="{488BC7C7-5267-4C7A-96BE-A1E620FBFC8F}"/>
              </a:ext>
            </a:extLst>
          </p:cNvPr>
          <p:cNvSpPr/>
          <p:nvPr/>
        </p:nvSpPr>
        <p:spPr>
          <a:xfrm>
            <a:off x="4800600" y="952239"/>
            <a:ext cx="2133600" cy="609600"/>
          </a:xfrm>
          <a:prstGeom prst="wedgeRoundRectCallout">
            <a:avLst>
              <a:gd name="adj1" fmla="val -74452"/>
              <a:gd name="adj2" fmla="val 29500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Type code and click F5 to run program.</a:t>
            </a:r>
          </a:p>
        </p:txBody>
      </p:sp>
      <p:sp>
        <p:nvSpPr>
          <p:cNvPr id="18" name="Speech Bubble: Rectangle with Corners Rounded 17">
            <a:extLst>
              <a:ext uri="{FF2B5EF4-FFF2-40B4-BE49-F238E27FC236}">
                <a16:creationId xmlns:a16="http://schemas.microsoft.com/office/drawing/2014/main" id="{FCDFD76E-410E-4099-9FA6-8E0360A8E623}"/>
              </a:ext>
            </a:extLst>
          </p:cNvPr>
          <p:cNvSpPr/>
          <p:nvPr/>
        </p:nvSpPr>
        <p:spPr>
          <a:xfrm>
            <a:off x="1143000" y="3238906"/>
            <a:ext cx="2133600" cy="609600"/>
          </a:xfrm>
          <a:prstGeom prst="wedgeRoundRectCallout">
            <a:avLst>
              <a:gd name="adj1" fmla="val 85548"/>
              <a:gd name="adj2" fmla="val -12167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Blank game window!</a:t>
            </a:r>
          </a:p>
        </p:txBody>
      </p:sp>
    </p:spTree>
    <p:extLst>
      <p:ext uri="{BB962C8B-B14F-4D97-AF65-F5344CB8AC3E}">
        <p14:creationId xmlns:p14="http://schemas.microsoft.com/office/powerpoint/2010/main" val="43250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94ACA83-D506-4B7B-84FF-260BCC7504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Map File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7C8BFDE-3F89-4292-8541-BE615182E6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this part, we’ll restart with a new program. </a:t>
            </a:r>
          </a:p>
          <a:p>
            <a:r>
              <a:rPr lang="en-US" dirty="0"/>
              <a:t>Instead of placing our tiles by code, we’ll use a map editor.</a:t>
            </a:r>
          </a:p>
          <a:p>
            <a:endParaRPr lang="en-US" dirty="0"/>
          </a:p>
          <a:p>
            <a:r>
              <a:rPr lang="en-US" dirty="0"/>
              <a:t>Download and install the Tiled Map Editor.</a:t>
            </a:r>
          </a:p>
          <a:p>
            <a:r>
              <a:rPr lang="en-US" dirty="0">
                <a:hlinkClick r:id="rId2"/>
              </a:rPr>
              <a:t>https://www.mapeditor.org/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591192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2BED24-DD7A-46DC-A1FD-8AC31C3A0D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on Download link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042CE52-738C-4DE3-A146-8028DABD5C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2000" y="753825"/>
            <a:ext cx="7543800" cy="4415313"/>
          </a:xfrm>
        </p:spPr>
      </p:pic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15DE89E2-FC35-4CBF-8387-9E80F556D6B2}"/>
              </a:ext>
            </a:extLst>
          </p:cNvPr>
          <p:cNvSpPr/>
          <p:nvPr/>
        </p:nvSpPr>
        <p:spPr>
          <a:xfrm>
            <a:off x="1295400" y="1688862"/>
            <a:ext cx="2438400" cy="738794"/>
          </a:xfrm>
          <a:prstGeom prst="wedgeRoundRectCallout">
            <a:avLst>
              <a:gd name="adj1" fmla="val 39005"/>
              <a:gd name="adj2" fmla="val 13664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Click Here</a:t>
            </a:r>
          </a:p>
        </p:txBody>
      </p:sp>
    </p:spTree>
    <p:extLst>
      <p:ext uri="{BB962C8B-B14F-4D97-AF65-F5344CB8AC3E}">
        <p14:creationId xmlns:p14="http://schemas.microsoft.com/office/powerpoint/2010/main" val="2015261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D3A950-493A-4209-93B2-F69E53673C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on Download link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4D0E8A3-0CAC-47C3-A19E-7C0D658179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2000" y="753825"/>
            <a:ext cx="7543800" cy="4415313"/>
          </a:xfrm>
        </p:spPr>
      </p:pic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BA0A6708-B85E-4320-B824-E9DC3904AC9D}"/>
              </a:ext>
            </a:extLst>
          </p:cNvPr>
          <p:cNvSpPr/>
          <p:nvPr/>
        </p:nvSpPr>
        <p:spPr>
          <a:xfrm>
            <a:off x="914400" y="533400"/>
            <a:ext cx="2438400" cy="738794"/>
          </a:xfrm>
          <a:prstGeom prst="wedgeRoundRectCallout">
            <a:avLst>
              <a:gd name="adj1" fmla="val 13172"/>
              <a:gd name="adj2" fmla="val 12977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Click Here</a:t>
            </a:r>
          </a:p>
        </p:txBody>
      </p:sp>
    </p:spTree>
    <p:extLst>
      <p:ext uri="{BB962C8B-B14F-4D97-AF65-F5344CB8AC3E}">
        <p14:creationId xmlns:p14="http://schemas.microsoft.com/office/powerpoint/2010/main" val="3476156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44CB8-4630-4191-A7C7-A2DD2C4CC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Donation is optional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41F9015-597A-4275-BF97-8BB54544A3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43313" y="685800"/>
            <a:ext cx="3181174" cy="4551363"/>
          </a:xfrm>
        </p:spPr>
      </p:pic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2C2D9D0E-4D07-4806-AD0D-0F34A7ACCF8B}"/>
              </a:ext>
            </a:extLst>
          </p:cNvPr>
          <p:cNvSpPr/>
          <p:nvPr/>
        </p:nvSpPr>
        <p:spPr>
          <a:xfrm>
            <a:off x="6120943" y="653902"/>
            <a:ext cx="2438400" cy="738794"/>
          </a:xfrm>
          <a:prstGeom prst="wedgeRoundRectCallout">
            <a:avLst>
              <a:gd name="adj1" fmla="val -105113"/>
              <a:gd name="adj2" fmla="val 6606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Click here to try for free.</a:t>
            </a:r>
          </a:p>
        </p:txBody>
      </p:sp>
    </p:spTree>
    <p:extLst>
      <p:ext uri="{BB962C8B-B14F-4D97-AF65-F5344CB8AC3E}">
        <p14:creationId xmlns:p14="http://schemas.microsoft.com/office/powerpoint/2010/main" val="2757673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D09D4-7B9F-4039-8599-977859361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Select appropriate version for your machine.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FA0E3EE-1AD5-42F2-98AF-8731E4334B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9827" y="743869"/>
            <a:ext cx="6988146" cy="4435224"/>
          </a:xfrm>
        </p:spPr>
      </p:pic>
    </p:spTree>
    <p:extLst>
      <p:ext uri="{BB962C8B-B14F-4D97-AF65-F5344CB8AC3E}">
        <p14:creationId xmlns:p14="http://schemas.microsoft.com/office/powerpoint/2010/main" val="289891175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B91329-F32E-440A-87FD-804E34F90D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File -&gt; New Map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F1316CD-17EC-4077-B254-366754457F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8171" y="685800"/>
            <a:ext cx="7471457" cy="4551363"/>
          </a:xfrm>
        </p:spPr>
      </p:pic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94FD40C3-7178-47BC-B43C-6B7156445B66}"/>
              </a:ext>
            </a:extLst>
          </p:cNvPr>
          <p:cNvSpPr/>
          <p:nvPr/>
        </p:nvSpPr>
        <p:spPr>
          <a:xfrm>
            <a:off x="5257800" y="533400"/>
            <a:ext cx="2438400" cy="738794"/>
          </a:xfrm>
          <a:prstGeom prst="wedgeRoundRectCallout">
            <a:avLst>
              <a:gd name="adj1" fmla="val -106421"/>
              <a:gd name="adj2" fmla="val 2576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Click here New Map</a:t>
            </a:r>
          </a:p>
        </p:txBody>
      </p:sp>
    </p:spTree>
    <p:extLst>
      <p:ext uri="{BB962C8B-B14F-4D97-AF65-F5344CB8AC3E}">
        <p14:creationId xmlns:p14="http://schemas.microsoft.com/office/powerpoint/2010/main" val="1536483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B98780-EAA0-4D4A-96F7-AB71EAE19B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Enter configuration and click Save As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E91B17C-591E-48AF-983F-4E14558013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38400" y="685800"/>
            <a:ext cx="3852022" cy="4371651"/>
          </a:xfrm>
        </p:spPr>
      </p:pic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FFD22718-FB4A-4358-B472-C133656D2997}"/>
              </a:ext>
            </a:extLst>
          </p:cNvPr>
          <p:cNvSpPr/>
          <p:nvPr/>
        </p:nvSpPr>
        <p:spPr>
          <a:xfrm>
            <a:off x="6290422" y="3657600"/>
            <a:ext cx="2438400" cy="738794"/>
          </a:xfrm>
          <a:prstGeom prst="wedgeRoundRectCallout">
            <a:avLst>
              <a:gd name="adj1" fmla="val -102061"/>
              <a:gd name="adj2" fmla="val 8477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Click here</a:t>
            </a:r>
          </a:p>
        </p:txBody>
      </p:sp>
    </p:spTree>
    <p:extLst>
      <p:ext uri="{BB962C8B-B14F-4D97-AF65-F5344CB8AC3E}">
        <p14:creationId xmlns:p14="http://schemas.microsoft.com/office/powerpoint/2010/main" val="2760286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D57B1-318A-4451-8D8A-B808693FA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Save as </a:t>
            </a:r>
            <a:r>
              <a:rPr lang="en-US" dirty="0" err="1"/>
              <a:t>map.tmx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396F449-D5E4-4C44-A368-36FB4A6558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94188" y="705766"/>
            <a:ext cx="6279424" cy="4511431"/>
          </a:xfrm>
        </p:spPr>
      </p:pic>
    </p:spTree>
    <p:extLst>
      <p:ext uri="{BB962C8B-B14F-4D97-AF65-F5344CB8AC3E}">
        <p14:creationId xmlns:p14="http://schemas.microsoft.com/office/powerpoint/2010/main" val="111778328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2A6DC4-E49D-4BEB-B079-F062AE2ABC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4582B6F-B406-4A3E-8BB4-5403237E16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8513" y="686008"/>
            <a:ext cx="7470775" cy="4550947"/>
          </a:xfrm>
        </p:spPr>
      </p:pic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055E2822-5C77-44E6-A798-98413F512BBB}"/>
              </a:ext>
            </a:extLst>
          </p:cNvPr>
          <p:cNvSpPr/>
          <p:nvPr/>
        </p:nvSpPr>
        <p:spPr>
          <a:xfrm>
            <a:off x="3733800" y="2201422"/>
            <a:ext cx="2438400" cy="738794"/>
          </a:xfrm>
          <a:prstGeom prst="wedgeRoundRectCallout">
            <a:avLst>
              <a:gd name="adj1" fmla="val 73666"/>
              <a:gd name="adj2" fmla="val -9224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Change to Platforms</a:t>
            </a:r>
          </a:p>
        </p:txBody>
      </p: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49F14100-8752-4DB3-B909-E2E466CC7CEE}"/>
              </a:ext>
            </a:extLst>
          </p:cNvPr>
          <p:cNvSpPr/>
          <p:nvPr/>
        </p:nvSpPr>
        <p:spPr>
          <a:xfrm>
            <a:off x="3886200" y="4086233"/>
            <a:ext cx="2438400" cy="738794"/>
          </a:xfrm>
          <a:prstGeom prst="wedgeRoundRectCallout">
            <a:avLst>
              <a:gd name="adj1" fmla="val 74538"/>
              <a:gd name="adj2" fmla="val -4475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Click on New </a:t>
            </a:r>
            <a:r>
              <a:rPr lang="en-US" dirty="0" err="1"/>
              <a:t>Tileset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2787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EE876-21AE-4F9B-9AD2-986F2FE40E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3276600"/>
            <a:ext cx="7543800" cy="1676400"/>
          </a:xfrm>
        </p:spPr>
        <p:txBody>
          <a:bodyPr/>
          <a:lstStyle/>
          <a:p>
            <a:pPr lvl="0"/>
            <a:r>
              <a:rPr lang="en-US" dirty="0"/>
              <a:t>Step 9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BCE85B-A1CA-4F5E-AD4E-F4B78A7A75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4953000"/>
            <a:ext cx="6858000" cy="914400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Multiple Levels and Other Layers</a:t>
            </a:r>
          </a:p>
        </p:txBody>
      </p:sp>
    </p:spTree>
    <p:extLst>
      <p:ext uri="{BB962C8B-B14F-4D97-AF65-F5344CB8AC3E}">
        <p14:creationId xmlns:p14="http://schemas.microsoft.com/office/powerpoint/2010/main" val="1020327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E467D8-A535-48D3-AE38-35EB933F03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Set width, height and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EB0192-A952-4192-A755-29172ED8E6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532" y="494894"/>
            <a:ext cx="7574936" cy="46867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388623E-6258-4F50-9E9C-81D7BAA3AC1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0" y="1923972"/>
            <a:ext cx="5069840" cy="3450083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28D9AE08-EAAD-4191-A0C5-01541D7022AB}"/>
              </a:ext>
            </a:extLst>
          </p:cNvPr>
          <p:cNvGrpSpPr/>
          <p:nvPr/>
        </p:nvGrpSpPr>
        <p:grpSpPr>
          <a:xfrm>
            <a:off x="3810000" y="1554640"/>
            <a:ext cx="5029200" cy="369332"/>
            <a:chOff x="3810000" y="1554640"/>
            <a:chExt cx="5029200" cy="36933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EAA2706-069A-4C32-81F1-D1CE4273CD6E}"/>
                </a:ext>
              </a:extLst>
            </p:cNvPr>
            <p:cNvSpPr txBox="1"/>
            <p:nvPr/>
          </p:nvSpPr>
          <p:spPr>
            <a:xfrm>
              <a:off x="5374640" y="1554640"/>
              <a:ext cx="17881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1000 pixels wide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C0A3DFC1-9939-4718-B198-173D41B8A4C6}"/>
                </a:ext>
              </a:extLst>
            </p:cNvPr>
            <p:cNvCxnSpPr/>
            <p:nvPr/>
          </p:nvCxnSpPr>
          <p:spPr>
            <a:xfrm flipH="1">
              <a:off x="3810000" y="1752600"/>
              <a:ext cx="14478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1543FF4F-BCAA-43EF-8D25-45B512B64720}"/>
                </a:ext>
              </a:extLst>
            </p:cNvPr>
            <p:cNvCxnSpPr/>
            <p:nvPr/>
          </p:nvCxnSpPr>
          <p:spPr>
            <a:xfrm>
              <a:off x="7162800" y="1752600"/>
              <a:ext cx="16764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7B7B29A-8EAE-4881-9EF4-C7F32B793203}"/>
              </a:ext>
            </a:extLst>
          </p:cNvPr>
          <p:cNvGrpSpPr/>
          <p:nvPr/>
        </p:nvGrpSpPr>
        <p:grpSpPr>
          <a:xfrm rot="16200000">
            <a:off x="1704364" y="3462393"/>
            <a:ext cx="3450082" cy="369332"/>
            <a:chOff x="3810000" y="1554641"/>
            <a:chExt cx="5029200" cy="36933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FB778E7-641B-4379-A34B-AC11E7EF872F}"/>
                </a:ext>
              </a:extLst>
            </p:cNvPr>
            <p:cNvSpPr txBox="1"/>
            <p:nvPr/>
          </p:nvSpPr>
          <p:spPr>
            <a:xfrm>
              <a:off x="5374639" y="1554641"/>
              <a:ext cx="17881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650 pixels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0EC76115-8CA1-4526-A8C9-ED8E4D5E2FB3}"/>
                </a:ext>
              </a:extLst>
            </p:cNvPr>
            <p:cNvCxnSpPr/>
            <p:nvPr/>
          </p:nvCxnSpPr>
          <p:spPr>
            <a:xfrm flipH="1">
              <a:off x="3810000" y="1752600"/>
              <a:ext cx="14478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EBBC107C-8A4E-406A-9989-138556AFB348}"/>
                </a:ext>
              </a:extLst>
            </p:cNvPr>
            <p:cNvCxnSpPr/>
            <p:nvPr/>
          </p:nvCxnSpPr>
          <p:spPr>
            <a:xfrm>
              <a:off x="7162800" y="1752600"/>
              <a:ext cx="16764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Speech Bubble: Rectangle with Corners Rounded 17">
            <a:extLst>
              <a:ext uri="{FF2B5EF4-FFF2-40B4-BE49-F238E27FC236}">
                <a16:creationId xmlns:a16="http://schemas.microsoft.com/office/drawing/2014/main" id="{ACFE11FE-094B-43C7-817E-A5DE640EEE1B}"/>
              </a:ext>
            </a:extLst>
          </p:cNvPr>
          <p:cNvSpPr/>
          <p:nvPr/>
        </p:nvSpPr>
        <p:spPr>
          <a:xfrm>
            <a:off x="5029200" y="2590800"/>
            <a:ext cx="2362200" cy="762250"/>
          </a:xfrm>
          <a:prstGeom prst="wedgeRoundRectCallout">
            <a:avLst>
              <a:gd name="adj1" fmla="val -84059"/>
              <a:gd name="adj2" fmla="val -11744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Platformer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402FB6E-5DC6-4062-A836-FAB5D174B938}"/>
              </a:ext>
            </a:extLst>
          </p:cNvPr>
          <p:cNvSpPr/>
          <p:nvPr/>
        </p:nvSpPr>
        <p:spPr>
          <a:xfrm>
            <a:off x="3886200" y="1371600"/>
            <a:ext cx="2819400" cy="228596"/>
          </a:xfrm>
          <a:prstGeom prst="rect">
            <a:avLst/>
          </a:prstGeom>
          <a:solidFill>
            <a:srgbClr val="FFFF85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07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0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94ACA83-D506-4B7B-84FF-260BCC7504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7C8BFDE-3F89-4292-8541-BE615182E6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96588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A1BBCD-27EF-4911-AA26-32BE375525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3276600"/>
            <a:ext cx="7543800" cy="1676400"/>
          </a:xfrm>
        </p:spPr>
        <p:txBody>
          <a:bodyPr/>
          <a:lstStyle/>
          <a:p>
            <a:pPr lvl="0"/>
            <a:r>
              <a:rPr lang="en-US" dirty="0"/>
              <a:t>Step 10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73BE61-A9FB-4905-A5C1-7D64005E19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4953000"/>
            <a:ext cx="6858000" cy="914400"/>
          </a:xfrm>
        </p:spPr>
        <p:txBody>
          <a:bodyPr>
            <a:normAutofit lnSpcReduction="10000"/>
          </a:bodyPr>
          <a:lstStyle/>
          <a:p>
            <a:pPr lvl="0"/>
            <a:r>
              <a:rPr lang="en-US" dirty="0"/>
              <a:t>Add Ladders, Properties, and a Moving Platform</a:t>
            </a:r>
          </a:p>
        </p:txBody>
      </p:sp>
    </p:spTree>
    <p:extLst>
      <p:ext uri="{BB962C8B-B14F-4D97-AF65-F5344CB8AC3E}">
        <p14:creationId xmlns:p14="http://schemas.microsoft.com/office/powerpoint/2010/main" val="66114905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94ACA83-D506-4B7B-84FF-260BCC7504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7C8BFDE-3F89-4292-8541-BE615182E6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43020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B1D382-4B47-4037-BA9A-72882CDD53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3276600"/>
            <a:ext cx="7543800" cy="1676400"/>
          </a:xfrm>
        </p:spPr>
        <p:txBody>
          <a:bodyPr/>
          <a:lstStyle/>
          <a:p>
            <a:pPr lvl="0"/>
            <a:r>
              <a:rPr lang="en-US" dirty="0"/>
              <a:t>Step 11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8ED432-A510-4EE0-97E4-969EFC28E9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4953000"/>
            <a:ext cx="6858000" cy="914400"/>
          </a:xfrm>
        </p:spPr>
        <p:txBody>
          <a:bodyPr>
            <a:normAutofit lnSpcReduction="10000"/>
          </a:bodyPr>
          <a:lstStyle/>
          <a:p>
            <a:pPr lvl="0"/>
            <a:r>
              <a:rPr lang="en-US" dirty="0"/>
              <a:t>Add Character Animations, and Better Keyboard Control</a:t>
            </a:r>
          </a:p>
        </p:txBody>
      </p:sp>
    </p:spTree>
    <p:extLst>
      <p:ext uri="{BB962C8B-B14F-4D97-AF65-F5344CB8AC3E}">
        <p14:creationId xmlns:p14="http://schemas.microsoft.com/office/powerpoint/2010/main" val="37123902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94ACA83-D506-4B7B-84FF-260BCC7504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7C8BFDE-3F89-4292-8541-BE615182E6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79906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Step 1 - Install and Open a Window</a:t>
            </a:r>
          </a:p>
          <a:p>
            <a:r>
              <a:rPr lang="en-US" dirty="0"/>
              <a:t>Step 2 - Add Sprites</a:t>
            </a:r>
          </a:p>
          <a:p>
            <a:r>
              <a:rPr lang="en-US" dirty="0"/>
              <a:t>Step 3 - Add User Control</a:t>
            </a:r>
          </a:p>
          <a:p>
            <a:r>
              <a:rPr lang="en-US" dirty="0"/>
              <a:t>Step 4 - Add Gravity</a:t>
            </a:r>
          </a:p>
          <a:p>
            <a:r>
              <a:rPr lang="en-US" dirty="0"/>
              <a:t>Step 5 - Add Scrolling</a:t>
            </a:r>
          </a:p>
          <a:p>
            <a:r>
              <a:rPr lang="en-US" dirty="0"/>
              <a:t>Step 6 - Add Coins And Sound</a:t>
            </a:r>
          </a:p>
          <a:p>
            <a:r>
              <a:rPr lang="en-US" dirty="0"/>
              <a:t>Step 7 - Display The Score</a:t>
            </a:r>
          </a:p>
          <a:p>
            <a:r>
              <a:rPr lang="en-US" dirty="0"/>
              <a:t>Step 8 - Use a Map Editor</a:t>
            </a:r>
          </a:p>
          <a:p>
            <a:r>
              <a:rPr lang="en-US" dirty="0"/>
              <a:t>Step 9 - Multiple Levels and Other Layers</a:t>
            </a:r>
          </a:p>
          <a:p>
            <a:r>
              <a:rPr lang="en-US" dirty="0"/>
              <a:t>Step 10 - Add Ladders, Properties, and a Moving Platform</a:t>
            </a:r>
          </a:p>
          <a:p>
            <a:r>
              <a:rPr lang="en-US" dirty="0"/>
              <a:t>Step 11 - Add Character Animations, and Better Keyboard Control</a:t>
            </a:r>
          </a:p>
        </p:txBody>
      </p:sp>
    </p:spTree>
    <p:extLst>
      <p:ext uri="{BB962C8B-B14F-4D97-AF65-F5344CB8AC3E}">
        <p14:creationId xmlns:p14="http://schemas.microsoft.com/office/powerpoint/2010/main" val="19781597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FCD9D-272A-4EBC-918C-8CD25EC8D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Put code in a main method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1453CDE-B04C-4A68-966E-6757503DCB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532" y="533400"/>
            <a:ext cx="7574936" cy="39170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1B56503-EAA2-4F34-9272-9D648924D14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0" y="1923972"/>
            <a:ext cx="5069840" cy="3450083"/>
          </a:xfrm>
          <a:prstGeom prst="rect">
            <a:avLst/>
          </a:prstGeom>
        </p:spPr>
      </p:pic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B3035540-9F2D-4AE8-B5FA-1FAF49B95F68}"/>
              </a:ext>
            </a:extLst>
          </p:cNvPr>
          <p:cNvSpPr/>
          <p:nvPr/>
        </p:nvSpPr>
        <p:spPr>
          <a:xfrm>
            <a:off x="927428" y="3367835"/>
            <a:ext cx="2362200" cy="762250"/>
          </a:xfrm>
          <a:prstGeom prst="wedgeRoundRectCallout">
            <a:avLst>
              <a:gd name="adj1" fmla="val 83253"/>
              <a:gd name="adj2" fmla="val -1614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Still works!</a:t>
            </a:r>
          </a:p>
        </p:txBody>
      </p:sp>
    </p:spTree>
    <p:extLst>
      <p:ext uri="{BB962C8B-B14F-4D97-AF65-F5344CB8AC3E}">
        <p14:creationId xmlns:p14="http://schemas.microsoft.com/office/powerpoint/2010/main" val="2274076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NewsPrint">
  <a:themeElements>
    <a:clrScheme name="Adjacency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NewsPrint">
      <a:majorFont>
        <a:latin typeface="Impact"/>
        <a:ea typeface=""/>
        <a:cs typeface=""/>
        <a:font script="Jpan" typeface="HGP創英角ｺﾞｼｯｸUB"/>
        <a:font script="Hang" typeface="HY견고딕"/>
        <a:font script="Hans" typeface="微软雅黑"/>
        <a:font script="Hant" typeface="微軟正黑體"/>
        <a:font script="Arab" typeface="Tahoma"/>
        <a:font script="Hebr" typeface="To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imes New Roman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NewsPrint">
      <a:fillStyleLst>
        <a:solidFill>
          <a:schemeClr val="phClr"/>
        </a:solidFill>
        <a:gradFill rotWithShape="1">
          <a:gsLst>
            <a:gs pos="0">
              <a:schemeClr val="phClr">
                <a:tint val="37000"/>
                <a:hueMod val="100000"/>
                <a:satMod val="200000"/>
                <a:lumMod val="88000"/>
              </a:schemeClr>
            </a:gs>
            <a:gs pos="100000">
              <a:schemeClr val="phClr">
                <a:tint val="53000"/>
                <a:shade val="100000"/>
                <a:hueMod val="100000"/>
                <a:satMod val="350000"/>
                <a:lumMod val="79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83000"/>
                <a:shade val="100000"/>
                <a:alpha val="100000"/>
                <a:hueMod val="100000"/>
                <a:satMod val="220000"/>
                <a:lumMod val="90000"/>
              </a:schemeClr>
            </a:gs>
            <a:gs pos="76000">
              <a:schemeClr val="phClr">
                <a:shade val="100000"/>
              </a:schemeClr>
            </a:gs>
            <a:gs pos="100000">
              <a:schemeClr val="phClr">
                <a:shade val="93000"/>
                <a:alpha val="100000"/>
                <a:satMod val="100000"/>
                <a:lumMod val="93000"/>
              </a:schemeClr>
            </a:gs>
          </a:gsLst>
          <a:path path="circle">
            <a:fillToRect l="15000" t="15000" r="100000" b="100000"/>
          </a:path>
        </a:gradFill>
      </a:fillStyleLst>
      <a:lnStyleLst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12700" dir="528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2700">
            <a:bevelT w="31750" h="127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3000"/>
              </a:schemeClr>
            </a:gs>
            <a:gs pos="100000">
              <a:schemeClr val="phClr">
                <a:shade val="55000"/>
              </a:schemeClr>
            </a:gs>
          </a:gsLst>
          <a:lin ang="5400000" scaled="1"/>
        </a:gradFill>
        <a:blipFill rotWithShape="1">
          <a:blip xmlns:r="http://schemas.openxmlformats.org/officeDocument/2006/relationships" r:embed="rId1">
            <a:duotone>
              <a:schemeClr val="phClr">
                <a:shade val="20000"/>
                <a:satMod val="350000"/>
                <a:lumMod val="125000"/>
              </a:schemeClr>
              <a:schemeClr val="phClr">
                <a:tint val="90000"/>
                <a:satMod val="250000"/>
              </a:schemeClr>
            </a:duotone>
          </a:blip>
          <a:stretch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Newsprint</Template>
  <TotalTime>15169</TotalTime>
  <Words>2069</Words>
  <Application>Microsoft Office PowerPoint</Application>
  <PresentationFormat>On-screen Show (4:3)</PresentationFormat>
  <Paragraphs>308</Paragraphs>
  <Slides>85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85</vt:i4>
      </vt:variant>
    </vt:vector>
  </HeadingPairs>
  <TitlesOfParts>
    <vt:vector size="90" baseType="lpstr">
      <vt:lpstr>Arial</vt:lpstr>
      <vt:lpstr>Calibri</vt:lpstr>
      <vt:lpstr>Impact</vt:lpstr>
      <vt:lpstr>Times New Roman</vt:lpstr>
      <vt:lpstr>NewsPrint</vt:lpstr>
      <vt:lpstr>Python Arcade </vt:lpstr>
      <vt:lpstr>Overview</vt:lpstr>
      <vt:lpstr>Step 1</vt:lpstr>
      <vt:lpstr>Installing Python</vt:lpstr>
      <vt:lpstr>Download project bundls</vt:lpstr>
      <vt:lpstr>Install Arcade Library</vt:lpstr>
      <vt:lpstr>Open a Window</vt:lpstr>
      <vt:lpstr>Set width, height and title</vt:lpstr>
      <vt:lpstr>Put code in a main method</vt:lpstr>
      <vt:lpstr>Put Code in a class</vt:lpstr>
      <vt:lpstr>Add setup and on_draw</vt:lpstr>
      <vt:lpstr>Move attributes to constants</vt:lpstr>
      <vt:lpstr>Why both Setup and __init__?</vt:lpstr>
      <vt:lpstr>Step 2</vt:lpstr>
      <vt:lpstr>Sprite Lists</vt:lpstr>
      <vt:lpstr>Add sprite lists</vt:lpstr>
      <vt:lpstr>Add some constants for sprites</vt:lpstr>
      <vt:lpstr>Add player sprite</vt:lpstr>
      <vt:lpstr>Run with F5</vt:lpstr>
      <vt:lpstr>Add the wall list and create ground</vt:lpstr>
      <vt:lpstr>.draw() the wall_list</vt:lpstr>
      <vt:lpstr>Run with F5</vt:lpstr>
      <vt:lpstr>PowerPoint Presentation</vt:lpstr>
      <vt:lpstr>Run with F5</vt:lpstr>
      <vt:lpstr>Put some crates on the ground</vt:lpstr>
      <vt:lpstr>Run with F5</vt:lpstr>
      <vt:lpstr>Step 3</vt:lpstr>
      <vt:lpstr>Add constants for player speed</vt:lpstr>
      <vt:lpstr>Add a physics engine in __init__</vt:lpstr>
      <vt:lpstr>Add a physics engine to setup</vt:lpstr>
      <vt:lpstr>Moving Sprites</vt:lpstr>
      <vt:lpstr>Add on_key_press and on_update</vt:lpstr>
      <vt:lpstr>Run with F5</vt:lpstr>
      <vt:lpstr>Change_x and Change_y</vt:lpstr>
      <vt:lpstr>Add on_key_release</vt:lpstr>
      <vt:lpstr>Run with F5</vt:lpstr>
      <vt:lpstr>Why both a on_key_press as well as an on_key_release?</vt:lpstr>
      <vt:lpstr>Step 4</vt:lpstr>
      <vt:lpstr>Add constants for gravity and jump speed.</vt:lpstr>
      <vt:lpstr>Change physics engine</vt:lpstr>
      <vt:lpstr>Change W to use jump speed</vt:lpstr>
      <vt:lpstr>Run with F5</vt:lpstr>
      <vt:lpstr>Add a check of can_jump()</vt:lpstr>
      <vt:lpstr>physics_engine.can_jump()</vt:lpstr>
      <vt:lpstr>can_jump() is true if player is in contact with ground!</vt:lpstr>
      <vt:lpstr>Step 5</vt:lpstr>
      <vt:lpstr>Add constants for viewport</vt:lpstr>
      <vt:lpstr>Add variables to keep track of scrolling</vt:lpstr>
      <vt:lpstr>Add variables in setup as well to handle restarts</vt:lpstr>
      <vt:lpstr>Add code to manage scrolling</vt:lpstr>
      <vt:lpstr>Remaining scrolling code</vt:lpstr>
      <vt:lpstr>Run with F5</vt:lpstr>
      <vt:lpstr>Step 6 </vt:lpstr>
      <vt:lpstr>Add sounds to __init__ method</vt:lpstr>
      <vt:lpstr>Add a SpriteList for coins in Setup</vt:lpstr>
      <vt:lpstr>Place coins</vt:lpstr>
      <vt:lpstr>Draw coin list</vt:lpstr>
      <vt:lpstr>Run with F5</vt:lpstr>
      <vt:lpstr>Add sound when player jumps</vt:lpstr>
      <vt:lpstr>Run with F5</vt:lpstr>
      <vt:lpstr>Check to see if we hit coins in update method.</vt:lpstr>
      <vt:lpstr>Run with F5</vt:lpstr>
      <vt:lpstr>Step 7</vt:lpstr>
      <vt:lpstr>Add variable to keep score in __init__</vt:lpstr>
      <vt:lpstr>Add variable to keep score in setup as well</vt:lpstr>
      <vt:lpstr>Draw the score on the screen</vt:lpstr>
      <vt:lpstr>Increment score when player collides with coin.</vt:lpstr>
      <vt:lpstr>PowerPoint Presentation</vt:lpstr>
      <vt:lpstr>Step 8</vt:lpstr>
      <vt:lpstr>Create a Map File</vt:lpstr>
      <vt:lpstr>Click on Download link</vt:lpstr>
      <vt:lpstr>Click on Download link</vt:lpstr>
      <vt:lpstr>Donation is optional</vt:lpstr>
      <vt:lpstr>Select appropriate version for your machine.</vt:lpstr>
      <vt:lpstr>Click File -&gt; New Map</vt:lpstr>
      <vt:lpstr>Enter configuration and click Save As</vt:lpstr>
      <vt:lpstr>Save as map.tmx</vt:lpstr>
      <vt:lpstr>PowerPoint Presentation</vt:lpstr>
      <vt:lpstr>Step 9</vt:lpstr>
      <vt:lpstr>PowerPoint Presentation</vt:lpstr>
      <vt:lpstr>Step 10</vt:lpstr>
      <vt:lpstr>PowerPoint Presentation</vt:lpstr>
      <vt:lpstr>Step 11</vt:lpstr>
      <vt:lpstr>PowerPoint Presentation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</dc:title>
  <dc:creator>User</dc:creator>
  <cp:lastModifiedBy>Robert Garner</cp:lastModifiedBy>
  <cp:revision>287</cp:revision>
  <dcterms:created xsi:type="dcterms:W3CDTF">2014-07-06T04:18:32Z</dcterms:created>
  <dcterms:modified xsi:type="dcterms:W3CDTF">2021-04-09T03:35:16Z</dcterms:modified>
</cp:coreProperties>
</file>